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2" r:id="rId3"/>
    <p:sldMasterId id="2147483672" r:id="rId4"/>
    <p:sldMasterId id="2147483664" r:id="rId5"/>
    <p:sldMasterId id="2147483669" r:id="rId6"/>
  </p:sldMasterIdLst>
  <p:notesMasterIdLst>
    <p:notesMasterId r:id="rId47"/>
  </p:notesMasterIdLst>
  <p:handoutMasterIdLst>
    <p:handoutMasterId r:id="rId48"/>
  </p:handoutMasterIdLst>
  <p:sldIdLst>
    <p:sldId id="257" r:id="rId7"/>
    <p:sldId id="258" r:id="rId8"/>
    <p:sldId id="268" r:id="rId9"/>
    <p:sldId id="349" r:id="rId10"/>
    <p:sldId id="521" r:id="rId11"/>
    <p:sldId id="350" r:id="rId12"/>
    <p:sldId id="520" r:id="rId13"/>
    <p:sldId id="279" r:id="rId14"/>
    <p:sldId id="301" r:id="rId15"/>
    <p:sldId id="353" r:id="rId16"/>
    <p:sldId id="356" r:id="rId17"/>
    <p:sldId id="522" r:id="rId18"/>
    <p:sldId id="380" r:id="rId19"/>
    <p:sldId id="530" r:id="rId20"/>
    <p:sldId id="523" r:id="rId21"/>
    <p:sldId id="524" r:id="rId22"/>
    <p:sldId id="525" r:id="rId23"/>
    <p:sldId id="526" r:id="rId24"/>
    <p:sldId id="527" r:id="rId25"/>
    <p:sldId id="528" r:id="rId26"/>
    <p:sldId id="529" r:id="rId27"/>
    <p:sldId id="531" r:id="rId28"/>
    <p:sldId id="533" r:id="rId29"/>
    <p:sldId id="532" r:id="rId30"/>
    <p:sldId id="534" r:id="rId31"/>
    <p:sldId id="535" r:id="rId32"/>
    <p:sldId id="536" r:id="rId33"/>
    <p:sldId id="537" r:id="rId34"/>
    <p:sldId id="538" r:id="rId35"/>
    <p:sldId id="539" r:id="rId36"/>
    <p:sldId id="317" r:id="rId37"/>
    <p:sldId id="470" r:id="rId38"/>
    <p:sldId id="471" r:id="rId39"/>
    <p:sldId id="472" r:id="rId40"/>
    <p:sldId id="473" r:id="rId41"/>
    <p:sldId id="475" r:id="rId42"/>
    <p:sldId id="540" r:id="rId43"/>
    <p:sldId id="519" r:id="rId44"/>
    <p:sldId id="541" r:id="rId45"/>
    <p:sldId id="267" r:id="rId46"/>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92A21E"/>
    <a:srgbClr val="C3D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810" autoAdjust="0"/>
  </p:normalViewPr>
  <p:slideViewPr>
    <p:cSldViewPr>
      <p:cViewPr varScale="1">
        <p:scale>
          <a:sx n="71" d="100"/>
          <a:sy n="71" d="100"/>
        </p:scale>
        <p:origin x="1974" y="60"/>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D12C06-4E3B-4D38-A1A3-E17CEE0B7C2C}" type="datetimeFigureOut">
              <a:rPr lang="nl-BE" smtClean="0"/>
              <a:t>1/03/2018</a:t>
            </a:fld>
            <a:endParaRPr lang="nl-BE"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3AB0905-695F-4CAF-9036-FC251A039877}" type="slidenum">
              <a:rPr lang="nl-BE" smtClean="0"/>
              <a:t>‹nr.›</a:t>
            </a:fld>
            <a:endParaRPr lang="nl-BE" dirty="0"/>
          </a:p>
        </p:txBody>
      </p:sp>
    </p:spTree>
    <p:extLst>
      <p:ext uri="{BB962C8B-B14F-4D97-AF65-F5344CB8AC3E}">
        <p14:creationId xmlns:p14="http://schemas.microsoft.com/office/powerpoint/2010/main" val="39434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E141B-722F-44A5-8FB4-B135E19CE1DD}" type="datetimeFigureOut">
              <a:rPr lang="nl-BE" smtClean="0"/>
              <a:t>1/03/2018</a:t>
            </a:fld>
            <a:endParaRPr lang="nl-BE"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93E001-7A0E-4B9B-8CB3-FC3F4BEFCBBC}" type="slidenum">
              <a:rPr lang="nl-BE" smtClean="0"/>
              <a:t>‹nr.›</a:t>
            </a:fld>
            <a:endParaRPr lang="nl-BE" dirty="0"/>
          </a:p>
        </p:txBody>
      </p:sp>
    </p:spTree>
    <p:extLst>
      <p:ext uri="{BB962C8B-B14F-4D97-AF65-F5344CB8AC3E}">
        <p14:creationId xmlns:p14="http://schemas.microsoft.com/office/powerpoint/2010/main" val="113862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a:t>
            </a:fld>
            <a:endParaRPr lang="nl-BE" dirty="0"/>
          </a:p>
        </p:txBody>
      </p:sp>
    </p:spTree>
    <p:extLst>
      <p:ext uri="{BB962C8B-B14F-4D97-AF65-F5344CB8AC3E}">
        <p14:creationId xmlns:p14="http://schemas.microsoft.com/office/powerpoint/2010/main" val="220476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10</a:t>
            </a:fld>
            <a:endParaRPr lang="nl-BE" dirty="0"/>
          </a:p>
        </p:txBody>
      </p:sp>
    </p:spTree>
    <p:extLst>
      <p:ext uri="{BB962C8B-B14F-4D97-AF65-F5344CB8AC3E}">
        <p14:creationId xmlns:p14="http://schemas.microsoft.com/office/powerpoint/2010/main" val="429302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11</a:t>
            </a:fld>
            <a:endParaRPr lang="nl-BE" dirty="0"/>
          </a:p>
        </p:txBody>
      </p:sp>
    </p:spTree>
    <p:extLst>
      <p:ext uri="{BB962C8B-B14F-4D97-AF65-F5344CB8AC3E}">
        <p14:creationId xmlns:p14="http://schemas.microsoft.com/office/powerpoint/2010/main" val="2778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12</a:t>
            </a:fld>
            <a:endParaRPr lang="nl-BE" dirty="0"/>
          </a:p>
        </p:txBody>
      </p:sp>
    </p:spTree>
    <p:extLst>
      <p:ext uri="{BB962C8B-B14F-4D97-AF65-F5344CB8AC3E}">
        <p14:creationId xmlns:p14="http://schemas.microsoft.com/office/powerpoint/2010/main" val="176442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13</a:t>
            </a:fld>
            <a:endParaRPr lang="nl-BE" dirty="0"/>
          </a:p>
        </p:txBody>
      </p:sp>
    </p:spTree>
    <p:extLst>
      <p:ext uri="{BB962C8B-B14F-4D97-AF65-F5344CB8AC3E}">
        <p14:creationId xmlns:p14="http://schemas.microsoft.com/office/powerpoint/2010/main" val="286710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14</a:t>
            </a:fld>
            <a:endParaRPr lang="nl-BE" dirty="0"/>
          </a:p>
        </p:txBody>
      </p:sp>
    </p:spTree>
    <p:extLst>
      <p:ext uri="{BB962C8B-B14F-4D97-AF65-F5344CB8AC3E}">
        <p14:creationId xmlns:p14="http://schemas.microsoft.com/office/powerpoint/2010/main" val="229960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15</a:t>
            </a:fld>
            <a:endParaRPr lang="nl-BE" dirty="0"/>
          </a:p>
        </p:txBody>
      </p:sp>
    </p:spTree>
    <p:extLst>
      <p:ext uri="{BB962C8B-B14F-4D97-AF65-F5344CB8AC3E}">
        <p14:creationId xmlns:p14="http://schemas.microsoft.com/office/powerpoint/2010/main" val="353116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16</a:t>
            </a:fld>
            <a:endParaRPr lang="nl-BE" dirty="0"/>
          </a:p>
        </p:txBody>
      </p:sp>
    </p:spTree>
    <p:extLst>
      <p:ext uri="{BB962C8B-B14F-4D97-AF65-F5344CB8AC3E}">
        <p14:creationId xmlns:p14="http://schemas.microsoft.com/office/powerpoint/2010/main" val="319066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17</a:t>
            </a:fld>
            <a:endParaRPr lang="nl-BE" dirty="0"/>
          </a:p>
        </p:txBody>
      </p:sp>
    </p:spTree>
    <p:extLst>
      <p:ext uri="{BB962C8B-B14F-4D97-AF65-F5344CB8AC3E}">
        <p14:creationId xmlns:p14="http://schemas.microsoft.com/office/powerpoint/2010/main" val="280383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18</a:t>
            </a:fld>
            <a:endParaRPr lang="nl-BE" dirty="0"/>
          </a:p>
        </p:txBody>
      </p:sp>
    </p:spTree>
    <p:extLst>
      <p:ext uri="{BB962C8B-B14F-4D97-AF65-F5344CB8AC3E}">
        <p14:creationId xmlns:p14="http://schemas.microsoft.com/office/powerpoint/2010/main" val="73724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19</a:t>
            </a:fld>
            <a:endParaRPr lang="nl-BE" dirty="0"/>
          </a:p>
        </p:txBody>
      </p:sp>
    </p:spTree>
    <p:extLst>
      <p:ext uri="{BB962C8B-B14F-4D97-AF65-F5344CB8AC3E}">
        <p14:creationId xmlns:p14="http://schemas.microsoft.com/office/powerpoint/2010/main" val="161874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a:t>
            </a:fld>
            <a:endParaRPr lang="nl-BE" dirty="0"/>
          </a:p>
        </p:txBody>
      </p:sp>
    </p:spTree>
    <p:extLst>
      <p:ext uri="{BB962C8B-B14F-4D97-AF65-F5344CB8AC3E}">
        <p14:creationId xmlns:p14="http://schemas.microsoft.com/office/powerpoint/2010/main" val="199017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20</a:t>
            </a:fld>
            <a:endParaRPr lang="nl-BE" dirty="0"/>
          </a:p>
        </p:txBody>
      </p:sp>
    </p:spTree>
    <p:extLst>
      <p:ext uri="{BB962C8B-B14F-4D97-AF65-F5344CB8AC3E}">
        <p14:creationId xmlns:p14="http://schemas.microsoft.com/office/powerpoint/2010/main" val="165921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21</a:t>
            </a:fld>
            <a:endParaRPr lang="nl-BE" dirty="0"/>
          </a:p>
        </p:txBody>
      </p:sp>
    </p:spTree>
    <p:extLst>
      <p:ext uri="{BB962C8B-B14F-4D97-AF65-F5344CB8AC3E}">
        <p14:creationId xmlns:p14="http://schemas.microsoft.com/office/powerpoint/2010/main" val="228947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22</a:t>
            </a:fld>
            <a:endParaRPr lang="nl-BE" dirty="0"/>
          </a:p>
        </p:txBody>
      </p:sp>
    </p:spTree>
    <p:extLst>
      <p:ext uri="{BB962C8B-B14F-4D97-AF65-F5344CB8AC3E}">
        <p14:creationId xmlns:p14="http://schemas.microsoft.com/office/powerpoint/2010/main" val="3942055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23</a:t>
            </a:fld>
            <a:endParaRPr lang="nl-BE" dirty="0"/>
          </a:p>
        </p:txBody>
      </p:sp>
    </p:spTree>
    <p:extLst>
      <p:ext uri="{BB962C8B-B14F-4D97-AF65-F5344CB8AC3E}">
        <p14:creationId xmlns:p14="http://schemas.microsoft.com/office/powerpoint/2010/main" val="2363043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24</a:t>
            </a:fld>
            <a:endParaRPr lang="nl-BE" dirty="0"/>
          </a:p>
        </p:txBody>
      </p:sp>
    </p:spTree>
    <p:extLst>
      <p:ext uri="{BB962C8B-B14F-4D97-AF65-F5344CB8AC3E}">
        <p14:creationId xmlns:p14="http://schemas.microsoft.com/office/powerpoint/2010/main" val="396585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25</a:t>
            </a:fld>
            <a:endParaRPr lang="nl-BE" dirty="0"/>
          </a:p>
        </p:txBody>
      </p:sp>
    </p:spTree>
    <p:extLst>
      <p:ext uri="{BB962C8B-B14F-4D97-AF65-F5344CB8AC3E}">
        <p14:creationId xmlns:p14="http://schemas.microsoft.com/office/powerpoint/2010/main" val="237175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26</a:t>
            </a:fld>
            <a:endParaRPr lang="nl-BE" dirty="0"/>
          </a:p>
        </p:txBody>
      </p:sp>
    </p:spTree>
    <p:extLst>
      <p:ext uri="{BB962C8B-B14F-4D97-AF65-F5344CB8AC3E}">
        <p14:creationId xmlns:p14="http://schemas.microsoft.com/office/powerpoint/2010/main" val="313573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27</a:t>
            </a:fld>
            <a:endParaRPr lang="nl-BE" dirty="0"/>
          </a:p>
        </p:txBody>
      </p:sp>
    </p:spTree>
    <p:extLst>
      <p:ext uri="{BB962C8B-B14F-4D97-AF65-F5344CB8AC3E}">
        <p14:creationId xmlns:p14="http://schemas.microsoft.com/office/powerpoint/2010/main" val="1859413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28</a:t>
            </a:fld>
            <a:endParaRPr lang="nl-BE" dirty="0"/>
          </a:p>
        </p:txBody>
      </p:sp>
    </p:spTree>
    <p:extLst>
      <p:ext uri="{BB962C8B-B14F-4D97-AF65-F5344CB8AC3E}">
        <p14:creationId xmlns:p14="http://schemas.microsoft.com/office/powerpoint/2010/main" val="376785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29</a:t>
            </a:fld>
            <a:endParaRPr lang="nl-BE" dirty="0"/>
          </a:p>
        </p:txBody>
      </p:sp>
    </p:spTree>
    <p:extLst>
      <p:ext uri="{BB962C8B-B14F-4D97-AF65-F5344CB8AC3E}">
        <p14:creationId xmlns:p14="http://schemas.microsoft.com/office/powerpoint/2010/main" val="259072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3</a:t>
            </a:fld>
            <a:endParaRPr lang="nl-BE" dirty="0"/>
          </a:p>
        </p:txBody>
      </p:sp>
    </p:spTree>
    <p:extLst>
      <p:ext uri="{BB962C8B-B14F-4D97-AF65-F5344CB8AC3E}">
        <p14:creationId xmlns:p14="http://schemas.microsoft.com/office/powerpoint/2010/main" val="286091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30</a:t>
            </a:fld>
            <a:endParaRPr lang="nl-BE" dirty="0"/>
          </a:p>
        </p:txBody>
      </p:sp>
    </p:spTree>
    <p:extLst>
      <p:ext uri="{BB962C8B-B14F-4D97-AF65-F5344CB8AC3E}">
        <p14:creationId xmlns:p14="http://schemas.microsoft.com/office/powerpoint/2010/main" val="884029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31</a:t>
            </a:fld>
            <a:endParaRPr lang="nl-BE" dirty="0"/>
          </a:p>
        </p:txBody>
      </p:sp>
    </p:spTree>
    <p:extLst>
      <p:ext uri="{BB962C8B-B14F-4D97-AF65-F5344CB8AC3E}">
        <p14:creationId xmlns:p14="http://schemas.microsoft.com/office/powerpoint/2010/main" val="2125481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32</a:t>
            </a:fld>
            <a:endParaRPr lang="nl-BE" dirty="0">
              <a:solidFill>
                <a:prstClr val="black"/>
              </a:solidFill>
            </a:endParaRPr>
          </a:p>
        </p:txBody>
      </p:sp>
    </p:spTree>
    <p:extLst>
      <p:ext uri="{BB962C8B-B14F-4D97-AF65-F5344CB8AC3E}">
        <p14:creationId xmlns:p14="http://schemas.microsoft.com/office/powerpoint/2010/main" val="2136307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33</a:t>
            </a:fld>
            <a:endParaRPr lang="nl-BE" dirty="0">
              <a:solidFill>
                <a:prstClr val="black"/>
              </a:solidFill>
            </a:endParaRPr>
          </a:p>
        </p:txBody>
      </p:sp>
    </p:spTree>
    <p:extLst>
      <p:ext uri="{BB962C8B-B14F-4D97-AF65-F5344CB8AC3E}">
        <p14:creationId xmlns:p14="http://schemas.microsoft.com/office/powerpoint/2010/main" val="3862505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Einde van de SBV / VV / MVG – worden geïntegreerd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MAAR: nog niet geïntegreerd: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Archeologieverplichtingen OE-decreet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Toelatingen OE (beschermd erfgoed)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Totstandkoming bodemsaneringsproject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EN: later nog integrerend: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socio-economische vergunning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Natuurvergunning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altLang="nl-B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All-in  Meer zelfs: je moet ze all-in zien, anders onontvankelijk -&gt; integratie van RO en milieu in één procedure met één integraal openbaar onderzoek (waarbij ook MER en OVR is geïntegreerd)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altLang="nl-B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Streven naar flexibele procedures: wijzigingen door aanvrager mogelijk, ook na OO of in beroep en ook de overheid kan haar eigen procedurefouten rechtzetten.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altLang="nl-B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BE" sz="1200" b="0" i="0" u="none" strike="noStrike" kern="1200" cap="none" spc="0" normalizeH="0" baseline="0" noProof="0" dirty="0">
                <a:ln>
                  <a:noFill/>
                </a:ln>
                <a:solidFill>
                  <a:prstClr val="black"/>
                </a:solidFill>
                <a:effectLst/>
                <a:uLnTx/>
                <a:uFillTx/>
                <a:latin typeface="+mn-lt"/>
                <a:ea typeface="+mn-ea"/>
                <a:cs typeface="+mn-cs"/>
              </a:rPr>
              <a:t>Stilstaan bij één geheel: einde koppeling met alle problematieken van dien </a:t>
            </a:r>
          </a:p>
          <a:p>
            <a:pPr marL="9144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Handicap parallelle vergunningsstelsels:</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Strijdige adviezen en beslissingen</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Verschillende bevoegdheidsniveaus</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Veelvoud openbare onderzoeken/adviezen</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Betwistingen inzake koppeling en verval</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Administratieve overlast</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Langere vergunningstrajecten</a:t>
            </a:r>
          </a:p>
          <a:p>
            <a:pPr marL="1371600" marR="0" lvl="3" indent="0" algn="l" defTabSz="914400" rtl="0" eaLnBrk="1" fontAlgn="auto" latinLnBrk="0" hangingPunct="1">
              <a:lnSpc>
                <a:spcPct val="100000"/>
              </a:lnSpc>
              <a:spcBef>
                <a:spcPts val="0"/>
              </a:spcBef>
              <a:spcAft>
                <a:spcPts val="0"/>
              </a:spcAft>
              <a:buClrTx/>
              <a:buSzTx/>
              <a:buFontTx/>
              <a:buChar char="•"/>
              <a:tabLst/>
              <a:defRPr/>
            </a:pPr>
            <a:r>
              <a:rPr kumimoji="0" lang="nl-BE" altLang="nl-BE" sz="1200" b="0" i="0" u="none" strike="noStrike" kern="1200" cap="none" spc="0" normalizeH="0" baseline="0" noProof="0" dirty="0">
                <a:ln>
                  <a:noFill/>
                </a:ln>
                <a:solidFill>
                  <a:prstClr val="black"/>
                </a:solidFill>
                <a:effectLst/>
                <a:uLnTx/>
                <a:uFillTx/>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34</a:t>
            </a:fld>
            <a:endParaRPr lang="nl-BE" dirty="0">
              <a:solidFill>
                <a:prstClr val="black"/>
              </a:solidFill>
            </a:endParaRPr>
          </a:p>
        </p:txBody>
      </p:sp>
    </p:spTree>
    <p:extLst>
      <p:ext uri="{BB962C8B-B14F-4D97-AF65-F5344CB8AC3E}">
        <p14:creationId xmlns:p14="http://schemas.microsoft.com/office/powerpoint/2010/main" val="1037415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35</a:t>
            </a:fld>
            <a:endParaRPr lang="nl-BE" dirty="0">
              <a:solidFill>
                <a:prstClr val="black"/>
              </a:solidFill>
            </a:endParaRPr>
          </a:p>
        </p:txBody>
      </p:sp>
    </p:spTree>
    <p:extLst>
      <p:ext uri="{BB962C8B-B14F-4D97-AF65-F5344CB8AC3E}">
        <p14:creationId xmlns:p14="http://schemas.microsoft.com/office/powerpoint/2010/main" val="2405879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36</a:t>
            </a:fld>
            <a:endParaRPr lang="nl-BE" dirty="0">
              <a:solidFill>
                <a:prstClr val="black"/>
              </a:solidFill>
            </a:endParaRPr>
          </a:p>
        </p:txBody>
      </p:sp>
    </p:spTree>
    <p:extLst>
      <p:ext uri="{BB962C8B-B14F-4D97-AF65-F5344CB8AC3E}">
        <p14:creationId xmlns:p14="http://schemas.microsoft.com/office/powerpoint/2010/main" val="367045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37</a:t>
            </a:fld>
            <a:endParaRPr lang="nl-BE" dirty="0">
              <a:solidFill>
                <a:prstClr val="black"/>
              </a:solidFill>
            </a:endParaRPr>
          </a:p>
        </p:txBody>
      </p:sp>
    </p:spTree>
    <p:extLst>
      <p:ext uri="{BB962C8B-B14F-4D97-AF65-F5344CB8AC3E}">
        <p14:creationId xmlns:p14="http://schemas.microsoft.com/office/powerpoint/2010/main" val="1996399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38</a:t>
            </a:fld>
            <a:endParaRPr lang="nl-BE" dirty="0">
              <a:solidFill>
                <a:prstClr val="black"/>
              </a:solidFill>
            </a:endParaRPr>
          </a:p>
        </p:txBody>
      </p:sp>
    </p:spTree>
    <p:extLst>
      <p:ext uri="{BB962C8B-B14F-4D97-AF65-F5344CB8AC3E}">
        <p14:creationId xmlns:p14="http://schemas.microsoft.com/office/powerpoint/2010/main" val="23507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solidFill>
                  <a:prstClr val="black"/>
                </a:solidFill>
              </a:rPr>
              <a:pPr/>
              <a:t>39</a:t>
            </a:fld>
            <a:endParaRPr lang="nl-BE" dirty="0">
              <a:solidFill>
                <a:prstClr val="black"/>
              </a:solidFill>
            </a:endParaRPr>
          </a:p>
        </p:txBody>
      </p:sp>
    </p:spTree>
    <p:extLst>
      <p:ext uri="{BB962C8B-B14F-4D97-AF65-F5344CB8AC3E}">
        <p14:creationId xmlns:p14="http://schemas.microsoft.com/office/powerpoint/2010/main" val="38307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4</a:t>
            </a:fld>
            <a:endParaRPr lang="nl-BE" dirty="0"/>
          </a:p>
        </p:txBody>
      </p:sp>
    </p:spTree>
    <p:extLst>
      <p:ext uri="{BB962C8B-B14F-4D97-AF65-F5344CB8AC3E}">
        <p14:creationId xmlns:p14="http://schemas.microsoft.com/office/powerpoint/2010/main" val="2578774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40</a:t>
            </a:fld>
            <a:endParaRPr lang="nl-BE" dirty="0"/>
          </a:p>
        </p:txBody>
      </p:sp>
    </p:spTree>
    <p:extLst>
      <p:ext uri="{BB962C8B-B14F-4D97-AF65-F5344CB8AC3E}">
        <p14:creationId xmlns:p14="http://schemas.microsoft.com/office/powerpoint/2010/main" val="148600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5</a:t>
            </a:fld>
            <a:endParaRPr lang="nl-BE" dirty="0"/>
          </a:p>
        </p:txBody>
      </p:sp>
    </p:spTree>
    <p:extLst>
      <p:ext uri="{BB962C8B-B14F-4D97-AF65-F5344CB8AC3E}">
        <p14:creationId xmlns:p14="http://schemas.microsoft.com/office/powerpoint/2010/main" val="286585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6</a:t>
            </a:fld>
            <a:endParaRPr lang="nl-BE" dirty="0"/>
          </a:p>
        </p:txBody>
      </p:sp>
    </p:spTree>
    <p:extLst>
      <p:ext uri="{BB962C8B-B14F-4D97-AF65-F5344CB8AC3E}">
        <p14:creationId xmlns:p14="http://schemas.microsoft.com/office/powerpoint/2010/main" val="99902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7</a:t>
            </a:fld>
            <a:endParaRPr lang="nl-BE" dirty="0"/>
          </a:p>
        </p:txBody>
      </p:sp>
    </p:spTree>
    <p:extLst>
      <p:ext uri="{BB962C8B-B14F-4D97-AF65-F5344CB8AC3E}">
        <p14:creationId xmlns:p14="http://schemas.microsoft.com/office/powerpoint/2010/main" val="243335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8</a:t>
            </a:fld>
            <a:endParaRPr lang="nl-BE" dirty="0"/>
          </a:p>
        </p:txBody>
      </p:sp>
    </p:spTree>
    <p:extLst>
      <p:ext uri="{BB962C8B-B14F-4D97-AF65-F5344CB8AC3E}">
        <p14:creationId xmlns:p14="http://schemas.microsoft.com/office/powerpoint/2010/main" val="74262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93E001-7A0E-4B9B-8CB3-FC3F4BEFCBBC}" type="slidenum">
              <a:rPr lang="nl-BE" smtClean="0"/>
              <a:t>9</a:t>
            </a:fld>
            <a:endParaRPr lang="nl-BE" dirty="0"/>
          </a:p>
        </p:txBody>
      </p:sp>
    </p:spTree>
    <p:extLst>
      <p:ext uri="{BB962C8B-B14F-4D97-AF65-F5344CB8AC3E}">
        <p14:creationId xmlns:p14="http://schemas.microsoft.com/office/powerpoint/2010/main" val="43912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5536" y="764704"/>
            <a:ext cx="3168352" cy="4617776"/>
          </a:xfrm>
          <a:prstGeom prst="rect">
            <a:avLst/>
          </a:prstGeom>
        </p:spPr>
        <p:txBody>
          <a:bodyPr/>
          <a:lstStyle>
            <a:lvl1pPr algn="l">
              <a:defRPr sz="3200">
                <a:solidFill>
                  <a:schemeClr val="bg1"/>
                </a:solidFill>
                <a:latin typeface="Georgia" panose="02040502050405020303" pitchFamily="18" charset="0"/>
              </a:defRPr>
            </a:lvl1pPr>
          </a:lstStyle>
          <a:p>
            <a:r>
              <a:rPr lang="nl-NL" dirty="0"/>
              <a:t>Titel presentatie</a:t>
            </a:r>
            <a:endParaRPr lang="nl-BE" dirty="0"/>
          </a:p>
        </p:txBody>
      </p:sp>
      <p:sp>
        <p:nvSpPr>
          <p:cNvPr id="3" name="Ondertitel 2"/>
          <p:cNvSpPr>
            <a:spLocks noGrp="1"/>
          </p:cNvSpPr>
          <p:nvPr>
            <p:ph type="subTitle" idx="1" hasCustomPrompt="1"/>
          </p:nvPr>
        </p:nvSpPr>
        <p:spPr>
          <a:xfrm>
            <a:off x="395536" y="6021288"/>
            <a:ext cx="3168352" cy="504056"/>
          </a:xfrm>
          <a:prstGeom prst="rect">
            <a:avLst/>
          </a:prstGeo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Naam spreker</a:t>
            </a:r>
            <a:endParaRPr lang="nl-BE" dirty="0"/>
          </a:p>
        </p:txBody>
      </p:sp>
    </p:spTree>
    <p:extLst>
      <p:ext uri="{BB962C8B-B14F-4D97-AF65-F5344CB8AC3E}">
        <p14:creationId xmlns:p14="http://schemas.microsoft.com/office/powerpoint/2010/main" val="309682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slid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dianummer 5"/>
          <p:cNvSpPr>
            <a:spLocks noGrp="1"/>
          </p:cNvSpPr>
          <p:nvPr>
            <p:ph type="sldNum" sz="quarter" idx="12"/>
          </p:nvPr>
        </p:nvSpPr>
        <p:spPr>
          <a:xfrm>
            <a:off x="6588224" y="6489990"/>
            <a:ext cx="2133600" cy="365125"/>
          </a:xfrm>
        </p:spPr>
        <p:txBody>
          <a:bodyPr/>
          <a:lstStyle>
            <a:lvl1pPr>
              <a:defRPr>
                <a:solidFill>
                  <a:srgbClr val="F58220"/>
                </a:solidFill>
              </a:defRPr>
            </a:lvl1pPr>
          </a:lstStyle>
          <a:p>
            <a:fld id="{30EC5EF0-EB53-4129-9965-E5E97D9D5CB5}" type="slidenum">
              <a:rPr lang="nl-BE" smtClean="0"/>
              <a:pPr/>
              <a:t>‹nr.›</a:t>
            </a:fld>
            <a:endParaRPr lang="nl-BE" dirty="0"/>
          </a:p>
        </p:txBody>
      </p:sp>
    </p:spTree>
    <p:extLst>
      <p:ext uri="{BB962C8B-B14F-4D97-AF65-F5344CB8AC3E}">
        <p14:creationId xmlns:p14="http://schemas.microsoft.com/office/powerpoint/2010/main" val="92699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oofdstukpag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339752" y="2240224"/>
            <a:ext cx="4680520" cy="3565040"/>
          </a:xfrm>
          <a:prstGeom prst="rect">
            <a:avLst/>
          </a:prstGeom>
        </p:spPr>
        <p:txBody>
          <a:bodyPr/>
          <a:lstStyle>
            <a:lvl1pPr algn="l">
              <a:defRPr sz="2800">
                <a:solidFill>
                  <a:schemeClr val="bg1"/>
                </a:solidFill>
                <a:latin typeface="Georgia" panose="02040502050405020303" pitchFamily="18" charset="0"/>
              </a:defRPr>
            </a:lvl1pPr>
          </a:lstStyle>
          <a:p>
            <a:r>
              <a:rPr lang="nl-NL" dirty="0"/>
              <a:t>Titel hoofdstuk</a:t>
            </a:r>
            <a:endParaRPr lang="nl-BE" dirty="0"/>
          </a:p>
        </p:txBody>
      </p:sp>
      <p:sp>
        <p:nvSpPr>
          <p:cNvPr id="3" name="Ondertitel 2"/>
          <p:cNvSpPr>
            <a:spLocks noGrp="1"/>
          </p:cNvSpPr>
          <p:nvPr>
            <p:ph type="subTitle" idx="1" hasCustomPrompt="1"/>
          </p:nvPr>
        </p:nvSpPr>
        <p:spPr>
          <a:xfrm>
            <a:off x="0" y="2276872"/>
            <a:ext cx="1691680" cy="504056"/>
          </a:xfrm>
          <a:prstGeom prst="rect">
            <a:avLst/>
          </a:prstGeo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Nummer</a:t>
            </a:r>
            <a:endParaRPr lang="nl-BE" dirty="0"/>
          </a:p>
        </p:txBody>
      </p:sp>
    </p:spTree>
    <p:extLst>
      <p:ext uri="{BB962C8B-B14F-4D97-AF65-F5344CB8AC3E}">
        <p14:creationId xmlns:p14="http://schemas.microsoft.com/office/powerpoint/2010/main" val="38551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taf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5536" y="764704"/>
            <a:ext cx="2664296" cy="1008112"/>
          </a:xfrm>
          <a:prstGeom prst="rect">
            <a:avLst/>
          </a:prstGeom>
        </p:spPr>
        <p:txBody>
          <a:bodyPr/>
          <a:lstStyle>
            <a:lvl1pPr algn="l">
              <a:defRPr sz="2400">
                <a:solidFill>
                  <a:schemeClr val="bg1"/>
                </a:solidFill>
                <a:latin typeface="Georgia" panose="02040502050405020303" pitchFamily="18" charset="0"/>
              </a:defRPr>
            </a:lvl1pPr>
          </a:lstStyle>
          <a:p>
            <a:r>
              <a:rPr lang="nl-NL" dirty="0"/>
              <a:t>Inhoud</a:t>
            </a:r>
            <a:endParaRPr lang="nl-BE" dirty="0"/>
          </a:p>
        </p:txBody>
      </p:sp>
      <p:sp>
        <p:nvSpPr>
          <p:cNvPr id="5" name="Tijdelijke aanduiding voor tekst 4"/>
          <p:cNvSpPr>
            <a:spLocks noGrp="1"/>
          </p:cNvSpPr>
          <p:nvPr>
            <p:ph type="body" sz="quarter" idx="10" hasCustomPrompt="1"/>
          </p:nvPr>
        </p:nvSpPr>
        <p:spPr>
          <a:xfrm>
            <a:off x="3779838" y="1844675"/>
            <a:ext cx="4968875" cy="4464050"/>
          </a:xfrm>
          <a:prstGeom prst="rect">
            <a:avLst/>
          </a:prstGeom>
        </p:spPr>
        <p:txBody>
          <a:bodyPr/>
          <a:lstStyle>
            <a:lvl1pPr marL="342900" indent="-342900" algn="l">
              <a:buFont typeface="+mj-lt"/>
              <a:buAutoNum type="romanUcPeriod"/>
              <a:defRPr sz="1600" b="1">
                <a:solidFill>
                  <a:srgbClr val="92A21E"/>
                </a:solidFill>
              </a:defRPr>
            </a:lvl1pPr>
            <a:lvl2pPr marL="742950" indent="-285750">
              <a:buFont typeface="Calibri" panose="020F0502020204030204" pitchFamily="34" charset="0"/>
              <a:buChar char="∙"/>
              <a:defRPr sz="1600">
                <a:solidFill>
                  <a:schemeClr val="tx1">
                    <a:lumMod val="65000"/>
                    <a:lumOff val="35000"/>
                  </a:schemeClr>
                </a:solidFill>
              </a:defRPr>
            </a:lvl2pPr>
            <a:lvl3pPr marL="1143000" indent="-228600">
              <a:buFont typeface="Calibri" panose="020F0502020204030204" pitchFamily="34" charset="0"/>
              <a:buChar char="∙"/>
              <a:defRPr sz="1600">
                <a:solidFill>
                  <a:schemeClr val="bg1">
                    <a:lumMod val="50000"/>
                  </a:schemeClr>
                </a:solidFill>
              </a:defRPr>
            </a:lvl3pPr>
            <a:lvl4pPr marL="1657350" indent="-285750">
              <a:buFont typeface="Calibri" panose="020F0502020204030204" pitchFamily="34" charset="0"/>
              <a:buChar char="∙"/>
              <a:defRPr sz="1600" baseline="0">
                <a:solidFill>
                  <a:schemeClr val="bg1">
                    <a:lumMod val="50000"/>
                  </a:schemeClr>
                </a:solidFill>
              </a:defRPr>
            </a:lvl4pPr>
            <a:lvl5pPr marL="2057400" indent="-228600">
              <a:buFont typeface="Calibri" panose="020F0502020204030204" pitchFamily="34" charset="0"/>
              <a:buChar char="∙"/>
              <a:defRPr sz="1600">
                <a:solidFill>
                  <a:schemeClr val="bg1">
                    <a:lumMod val="50000"/>
                  </a:schemeClr>
                </a:solidFill>
              </a:defRPr>
            </a:lvl5pPr>
          </a:lstStyle>
          <a:p>
            <a:pPr lvl="0"/>
            <a:r>
              <a:rPr lang="nl-BE" dirty="0"/>
              <a:t>Niveau 1</a:t>
            </a:r>
          </a:p>
          <a:p>
            <a:pPr lvl="1"/>
            <a:r>
              <a:rPr lang="nl-BE" dirty="0"/>
              <a:t>Niveau 2</a:t>
            </a:r>
          </a:p>
          <a:p>
            <a:pPr lvl="2"/>
            <a:r>
              <a:rPr lang="nl-BE" dirty="0"/>
              <a:t>Niveau 3</a:t>
            </a:r>
          </a:p>
          <a:p>
            <a:pPr lvl="3"/>
            <a:r>
              <a:rPr lang="nl-BE" dirty="0"/>
              <a:t>Niveau 4</a:t>
            </a:r>
          </a:p>
          <a:p>
            <a:pPr lvl="4"/>
            <a:r>
              <a:rPr lang="nl-BE" dirty="0"/>
              <a:t>Niveau 5</a:t>
            </a:r>
          </a:p>
        </p:txBody>
      </p:sp>
    </p:spTree>
    <p:extLst>
      <p:ext uri="{BB962C8B-B14F-4D97-AF65-F5344CB8AC3E}">
        <p14:creationId xmlns:p14="http://schemas.microsoft.com/office/powerpoint/2010/main" val="41073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oofdstukpag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339752" y="2240224"/>
            <a:ext cx="4680520" cy="3565040"/>
          </a:xfrm>
          <a:prstGeom prst="rect">
            <a:avLst/>
          </a:prstGeom>
        </p:spPr>
        <p:txBody>
          <a:bodyPr/>
          <a:lstStyle>
            <a:lvl1pPr algn="l">
              <a:defRPr sz="2800">
                <a:solidFill>
                  <a:schemeClr val="bg1"/>
                </a:solidFill>
                <a:latin typeface="Georgia" panose="02040502050405020303" pitchFamily="18" charset="0"/>
              </a:defRPr>
            </a:lvl1pPr>
          </a:lstStyle>
          <a:p>
            <a:r>
              <a:rPr lang="nl-NL" dirty="0"/>
              <a:t>Titel hoofdstuk</a:t>
            </a:r>
            <a:endParaRPr lang="nl-BE" dirty="0"/>
          </a:p>
        </p:txBody>
      </p:sp>
      <p:sp>
        <p:nvSpPr>
          <p:cNvPr id="3" name="Ondertitel 2"/>
          <p:cNvSpPr>
            <a:spLocks noGrp="1"/>
          </p:cNvSpPr>
          <p:nvPr>
            <p:ph type="subTitle" idx="1" hasCustomPrompt="1"/>
          </p:nvPr>
        </p:nvSpPr>
        <p:spPr>
          <a:xfrm>
            <a:off x="0" y="2276872"/>
            <a:ext cx="1691680" cy="504056"/>
          </a:xfrm>
          <a:prstGeom prst="rect">
            <a:avLst/>
          </a:prstGeo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Nummer</a:t>
            </a:r>
            <a:endParaRPr lang="nl-BE" dirty="0"/>
          </a:p>
        </p:txBody>
      </p:sp>
    </p:spTree>
    <p:extLst>
      <p:ext uri="{BB962C8B-B14F-4D97-AF65-F5344CB8AC3E}">
        <p14:creationId xmlns:p14="http://schemas.microsoft.com/office/powerpoint/2010/main" val="60020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5536" y="764704"/>
            <a:ext cx="2664296" cy="1008112"/>
          </a:xfrm>
          <a:prstGeom prst="rect">
            <a:avLst/>
          </a:prstGeom>
        </p:spPr>
        <p:txBody>
          <a:bodyPr/>
          <a:lstStyle>
            <a:lvl1pPr algn="l">
              <a:defRPr sz="2400">
                <a:solidFill>
                  <a:schemeClr val="bg1"/>
                </a:solidFill>
                <a:latin typeface="Georgia" panose="02040502050405020303" pitchFamily="18" charset="0"/>
              </a:defRPr>
            </a:lvl1pPr>
          </a:lstStyle>
          <a:p>
            <a:r>
              <a:rPr lang="nl-NL" dirty="0"/>
              <a:t>Contact</a:t>
            </a:r>
            <a:endParaRPr lang="nl-BE" dirty="0"/>
          </a:p>
        </p:txBody>
      </p:sp>
      <p:sp>
        <p:nvSpPr>
          <p:cNvPr id="5" name="Tijdelijke aanduiding voor tekst 4"/>
          <p:cNvSpPr>
            <a:spLocks noGrp="1"/>
          </p:cNvSpPr>
          <p:nvPr>
            <p:ph type="body" sz="quarter" idx="10" hasCustomPrompt="1"/>
          </p:nvPr>
        </p:nvSpPr>
        <p:spPr>
          <a:xfrm>
            <a:off x="3779839" y="3428999"/>
            <a:ext cx="2304330" cy="2879725"/>
          </a:xfrm>
          <a:prstGeom prst="rect">
            <a:avLst/>
          </a:prstGeom>
        </p:spPr>
        <p:txBody>
          <a:bodyPr/>
          <a:lstStyle>
            <a:lvl1pPr marL="0" indent="0" algn="r">
              <a:buFont typeface="+mj-lt"/>
              <a:buNone/>
              <a:defRPr sz="1600" b="1">
                <a:solidFill>
                  <a:srgbClr val="92A21E"/>
                </a:solidFill>
              </a:defRPr>
            </a:lvl1pPr>
            <a:lvl2pPr marL="742950" indent="-285750">
              <a:buFont typeface="Calibri" panose="020F0502020204030204" pitchFamily="34" charset="0"/>
              <a:buChar char="∙"/>
              <a:defRPr sz="1600">
                <a:solidFill>
                  <a:schemeClr val="tx1">
                    <a:lumMod val="75000"/>
                    <a:lumOff val="25000"/>
                  </a:schemeClr>
                </a:solidFill>
              </a:defRPr>
            </a:lvl2pPr>
            <a:lvl3pPr marL="1143000" indent="-228600">
              <a:buFont typeface="Calibri" panose="020F0502020204030204" pitchFamily="34" charset="0"/>
              <a:buChar char="∙"/>
              <a:defRPr sz="1600">
                <a:solidFill>
                  <a:schemeClr val="tx1">
                    <a:lumMod val="75000"/>
                    <a:lumOff val="25000"/>
                  </a:schemeClr>
                </a:solidFill>
              </a:defRPr>
            </a:lvl3pPr>
            <a:lvl4pPr marL="1657350" indent="-285750">
              <a:buFont typeface="Calibri" panose="020F0502020204030204" pitchFamily="34" charset="0"/>
              <a:buChar char="∙"/>
              <a:defRPr sz="1600" baseline="0">
                <a:solidFill>
                  <a:schemeClr val="tx1">
                    <a:lumMod val="75000"/>
                    <a:lumOff val="25000"/>
                  </a:schemeClr>
                </a:solidFill>
              </a:defRPr>
            </a:lvl4pPr>
            <a:lvl5pPr marL="2057400" indent="-228600">
              <a:buFont typeface="Calibri" panose="020F0502020204030204" pitchFamily="34" charset="0"/>
              <a:buChar char="∙"/>
              <a:defRPr sz="1600">
                <a:solidFill>
                  <a:schemeClr val="tx1">
                    <a:lumMod val="75000"/>
                    <a:lumOff val="25000"/>
                  </a:schemeClr>
                </a:solidFill>
              </a:defRPr>
            </a:lvl5pPr>
          </a:lstStyle>
          <a:p>
            <a:pPr lvl="0"/>
            <a:r>
              <a:rPr lang="nl-BE" dirty="0"/>
              <a:t>Niveau 1</a:t>
            </a:r>
          </a:p>
        </p:txBody>
      </p:sp>
      <p:sp>
        <p:nvSpPr>
          <p:cNvPr id="4" name="Tijdelijke aanduiding voor tekst 3"/>
          <p:cNvSpPr>
            <a:spLocks noGrp="1"/>
          </p:cNvSpPr>
          <p:nvPr>
            <p:ph type="body" sz="quarter" idx="11"/>
          </p:nvPr>
        </p:nvSpPr>
        <p:spPr>
          <a:xfrm>
            <a:off x="6156325" y="3428999"/>
            <a:ext cx="2592388" cy="2879725"/>
          </a:xfrm>
          <a:prstGeom prst="rect">
            <a:avLst/>
          </a:prstGeom>
        </p:spPr>
        <p:txBody>
          <a:bodyPr/>
          <a:lstStyle>
            <a:lvl1pPr marL="0" indent="0">
              <a:buNone/>
              <a:defRPr sz="1600">
                <a:solidFill>
                  <a:schemeClr val="tx1">
                    <a:lumMod val="75000"/>
                    <a:lumOff val="25000"/>
                  </a:schemeClr>
                </a:solidFill>
              </a:defRPr>
            </a:lvl1pPr>
            <a:lvl2pPr marL="457200" indent="0">
              <a:buNone/>
              <a:defRPr sz="1600">
                <a:solidFill>
                  <a:schemeClr val="tx1">
                    <a:lumMod val="75000"/>
                    <a:lumOff val="25000"/>
                  </a:schemeClr>
                </a:solidFill>
              </a:defRPr>
            </a:lvl2pPr>
            <a:lvl3pPr marL="914400" indent="0">
              <a:buNone/>
              <a:defRPr sz="1600">
                <a:solidFill>
                  <a:schemeClr val="tx1">
                    <a:lumMod val="75000"/>
                    <a:lumOff val="25000"/>
                  </a:schemeClr>
                </a:solidFill>
              </a:defRPr>
            </a:lvl3pPr>
            <a:lvl4pPr marL="1371600" indent="0">
              <a:buNone/>
              <a:defRPr sz="1600">
                <a:solidFill>
                  <a:schemeClr val="tx1">
                    <a:lumMod val="75000"/>
                    <a:lumOff val="25000"/>
                  </a:schemeClr>
                </a:solidFill>
              </a:defRPr>
            </a:lvl4pPr>
            <a:lvl5pPr marL="1828800" indent="0">
              <a:buNone/>
              <a:defRPr sz="1600">
                <a:solidFill>
                  <a:schemeClr val="tx1">
                    <a:lumMod val="75000"/>
                    <a:lumOff val="25000"/>
                  </a:schemeClr>
                </a:solidFill>
              </a:defRPr>
            </a:lvl5pPr>
          </a:lstStyle>
          <a:p>
            <a:pPr lvl="0"/>
            <a:r>
              <a:rPr lang="nl-NL" dirty="0"/>
              <a:t>Klik om de modelstijlen te bewerken</a:t>
            </a:r>
            <a:endParaRPr lang="nl-BE" dirty="0"/>
          </a:p>
        </p:txBody>
      </p:sp>
    </p:spTree>
    <p:extLst>
      <p:ext uri="{BB962C8B-B14F-4D97-AF65-F5344CB8AC3E}">
        <p14:creationId xmlns:p14="http://schemas.microsoft.com/office/powerpoint/2010/main" val="59077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339752" y="2240224"/>
            <a:ext cx="4680520" cy="3565040"/>
          </a:xfrm>
          <a:prstGeom prst="rect">
            <a:avLst/>
          </a:prstGeom>
        </p:spPr>
        <p:txBody>
          <a:bodyPr/>
          <a:lstStyle>
            <a:lvl1pPr algn="l">
              <a:defRPr sz="2800">
                <a:solidFill>
                  <a:schemeClr val="bg1"/>
                </a:solidFill>
                <a:latin typeface="Georgia" panose="02040502050405020303" pitchFamily="18" charset="0"/>
              </a:defRPr>
            </a:lvl1pPr>
          </a:lstStyle>
          <a:p>
            <a:r>
              <a:rPr lang="nl-NL" dirty="0"/>
              <a:t>Titel hoofdstuk</a:t>
            </a:r>
            <a:endParaRPr lang="nl-BE" dirty="0"/>
          </a:p>
        </p:txBody>
      </p:sp>
      <p:sp>
        <p:nvSpPr>
          <p:cNvPr id="3" name="Ondertitel 2"/>
          <p:cNvSpPr>
            <a:spLocks noGrp="1"/>
          </p:cNvSpPr>
          <p:nvPr>
            <p:ph type="subTitle" idx="1" hasCustomPrompt="1"/>
          </p:nvPr>
        </p:nvSpPr>
        <p:spPr>
          <a:xfrm>
            <a:off x="0" y="2276872"/>
            <a:ext cx="1691680" cy="504056"/>
          </a:xfrm>
          <a:prstGeom prst="rect">
            <a:avLst/>
          </a:prstGeo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Nummer</a:t>
            </a:r>
            <a:endParaRPr lang="nl-BE" dirty="0"/>
          </a:p>
        </p:txBody>
      </p:sp>
    </p:spTree>
    <p:extLst>
      <p:ext uri="{BB962C8B-B14F-4D97-AF65-F5344CB8AC3E}">
        <p14:creationId xmlns:p14="http://schemas.microsoft.com/office/powerpoint/2010/main" val="346449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pag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339752" y="2240224"/>
            <a:ext cx="4680520" cy="3565040"/>
          </a:xfrm>
          <a:prstGeom prst="rect">
            <a:avLst/>
          </a:prstGeom>
        </p:spPr>
        <p:txBody>
          <a:bodyPr/>
          <a:lstStyle>
            <a:lvl1pPr algn="l">
              <a:defRPr sz="2800">
                <a:solidFill>
                  <a:schemeClr val="bg1"/>
                </a:solidFill>
                <a:latin typeface="Georgia" panose="02040502050405020303" pitchFamily="18" charset="0"/>
              </a:defRPr>
            </a:lvl1pPr>
          </a:lstStyle>
          <a:p>
            <a:r>
              <a:rPr lang="nl-NL" dirty="0"/>
              <a:t>Titel hoofdstuk</a:t>
            </a:r>
            <a:endParaRPr lang="nl-BE" dirty="0"/>
          </a:p>
        </p:txBody>
      </p:sp>
      <p:sp>
        <p:nvSpPr>
          <p:cNvPr id="3" name="Ondertitel 2"/>
          <p:cNvSpPr>
            <a:spLocks noGrp="1"/>
          </p:cNvSpPr>
          <p:nvPr>
            <p:ph type="subTitle" idx="1" hasCustomPrompt="1"/>
          </p:nvPr>
        </p:nvSpPr>
        <p:spPr>
          <a:xfrm>
            <a:off x="0" y="2276872"/>
            <a:ext cx="1691680" cy="504056"/>
          </a:xfrm>
          <a:prstGeom prst="rect">
            <a:avLst/>
          </a:prstGeo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Nummer</a:t>
            </a:r>
            <a:endParaRPr lang="nl-BE" dirty="0"/>
          </a:p>
        </p:txBody>
      </p:sp>
    </p:spTree>
    <p:extLst>
      <p:ext uri="{BB962C8B-B14F-4D97-AF65-F5344CB8AC3E}">
        <p14:creationId xmlns:p14="http://schemas.microsoft.com/office/powerpoint/2010/main" val="20244399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54434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dianummer 5"/>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C5EF0-EB53-4129-9965-E5E97D9D5CB5}" type="slidenum">
              <a:rPr lang="nl-BE" smtClean="0"/>
              <a:t>‹nr.›</a:t>
            </a:fld>
            <a:endParaRPr lang="nl-BE" dirty="0"/>
          </a:p>
        </p:txBody>
      </p:sp>
      <p:sp>
        <p:nvSpPr>
          <p:cNvPr id="7" name="Rechthoek 6"/>
          <p:cNvSpPr/>
          <p:nvPr userDrawn="1"/>
        </p:nvSpPr>
        <p:spPr>
          <a:xfrm>
            <a:off x="0" y="6597352"/>
            <a:ext cx="7812360" cy="260648"/>
          </a:xfrm>
          <a:prstGeom prst="rect">
            <a:avLst/>
          </a:prstGeom>
          <a:solidFill>
            <a:srgbClr val="C3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228579527"/>
      </p:ext>
    </p:extLst>
  </p:cSld>
  <p:clrMap bg1="lt1" tx1="dk1" bg2="lt2" tx2="dk2" accent1="accent1" accent2="accent2" accent3="accent3" accent4="accent4" accent5="accent5" accent6="accent6" hlink="hlink" folHlink="folHlink"/>
  <p:sldLayoutIdLst>
    <p:sldLayoutId id="2147483668" r:id="rId1"/>
    <p:sldLayoutId id="214748367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Calibri" panose="020F0502020204030204" pitchFamily="34" charset="0"/>
        <a:buChar char="∙"/>
        <a:defRPr sz="2400" b="1" kern="1200">
          <a:solidFill>
            <a:srgbClr val="92A21E"/>
          </a:solidFill>
          <a:latin typeface="+mn-lt"/>
          <a:ea typeface="+mn-ea"/>
          <a:cs typeface="+mn-cs"/>
        </a:defRPr>
      </a:lvl1pPr>
      <a:lvl2pPr marL="742950" indent="-285750" algn="l" defTabSz="914400" rtl="0" eaLnBrk="1" latinLnBrk="0" hangingPunct="1">
        <a:spcBef>
          <a:spcPct val="20000"/>
        </a:spcBef>
        <a:buFont typeface="Calibri" panose="020F050202020403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Calibri" panose="020F050202020403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92111"/>
      </p:ext>
    </p:extLst>
  </p:cSld>
  <p:clrMap bg1="lt1" tx1="dk1" bg2="lt2" tx2="dk2" accent1="accent1" accent2="accent2" accent3="accent3" accent4="accent4" accent5="accent5" accent6="accent6" hlink="hlink" folHlink="folHlink"/>
  <p:sldLayoutIdLst>
    <p:sldLayoutId id="214748366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557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755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751294"/>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omgevingsloket.b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uimtelijkeordening.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mgevingsloket.b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07504" y="764704"/>
            <a:ext cx="4104456" cy="4617776"/>
          </a:xfrm>
        </p:spPr>
        <p:txBody>
          <a:bodyPr/>
          <a:lstStyle/>
          <a:p>
            <a:br>
              <a:rPr lang="nl-BE" sz="2700" dirty="0">
                <a:latin typeface="+mj-lt"/>
              </a:rPr>
            </a:br>
            <a:br>
              <a:rPr lang="nl-BE" sz="2700" dirty="0">
                <a:latin typeface="+mj-lt"/>
              </a:rPr>
            </a:br>
            <a:r>
              <a:rPr lang="nl-BE" sz="2700" dirty="0">
                <a:latin typeface="+mj-lt"/>
              </a:rPr>
              <a:t>De Codex- en Omgevingstrein  - </a:t>
            </a:r>
            <a:br>
              <a:rPr lang="nl-BE" sz="2700" dirty="0">
                <a:latin typeface="+mj-lt"/>
              </a:rPr>
            </a:br>
            <a:r>
              <a:rPr lang="nl-BE" sz="2700" dirty="0">
                <a:latin typeface="+mj-lt"/>
              </a:rPr>
              <a:t>Overzicht van de belangrijkste nieuwigheden </a:t>
            </a:r>
            <a:br>
              <a:rPr lang="nl-BE" sz="3000" dirty="0">
                <a:latin typeface="+mj-lt"/>
              </a:rPr>
            </a:br>
            <a:br>
              <a:rPr lang="nl-BE" sz="3000" dirty="0">
                <a:latin typeface="+mj-lt"/>
              </a:rPr>
            </a:br>
            <a:endParaRPr lang="nl-BE" sz="3000" dirty="0">
              <a:latin typeface="+mj-lt"/>
            </a:endParaRPr>
          </a:p>
        </p:txBody>
      </p:sp>
      <p:sp>
        <p:nvSpPr>
          <p:cNvPr id="17" name="Ondertitel 16"/>
          <p:cNvSpPr>
            <a:spLocks noGrp="1"/>
          </p:cNvSpPr>
          <p:nvPr>
            <p:ph type="subTitle" idx="1"/>
          </p:nvPr>
        </p:nvSpPr>
        <p:spPr>
          <a:xfrm>
            <a:off x="395536" y="4797152"/>
            <a:ext cx="3168352" cy="1728192"/>
          </a:xfrm>
        </p:spPr>
        <p:txBody>
          <a:bodyPr/>
          <a:lstStyle/>
          <a:p>
            <a:r>
              <a:rPr lang="nl-BE" sz="2400" dirty="0"/>
              <a:t>Joris Geens</a:t>
            </a:r>
          </a:p>
          <a:p>
            <a:r>
              <a:rPr lang="nl-BE" sz="2400" dirty="0"/>
              <a:t>Advocaat</a:t>
            </a:r>
          </a:p>
        </p:txBody>
      </p:sp>
    </p:spTree>
    <p:extLst>
      <p:ext uri="{BB962C8B-B14F-4D97-AF65-F5344CB8AC3E}">
        <p14:creationId xmlns:p14="http://schemas.microsoft.com/office/powerpoint/2010/main" val="114304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052736"/>
            <a:ext cx="8229600" cy="5472608"/>
          </a:xfrm>
        </p:spPr>
        <p:txBody>
          <a:bodyPr>
            <a:normAutofit fontScale="92500" lnSpcReduction="10000"/>
          </a:bodyPr>
          <a:lstStyle/>
          <a:p>
            <a:pPr marL="514350" indent="-514350">
              <a:buFont typeface="+mj-lt"/>
              <a:buAutoNum type="romanUcPeriod" startAt="2"/>
            </a:pPr>
            <a:r>
              <a:rPr lang="nl-BE" dirty="0"/>
              <a:t>Ruimtelijke planning - beleid</a:t>
            </a:r>
          </a:p>
          <a:p>
            <a:pPr lvl="1"/>
            <a:r>
              <a:rPr lang="nl-BE" sz="2000" dirty="0"/>
              <a:t>Ruimtelijke beleidsplannen – </a:t>
            </a:r>
            <a:r>
              <a:rPr lang="nl-BE" sz="2000" i="1" dirty="0">
                <a:solidFill>
                  <a:srgbClr val="F58220"/>
                </a:solidFill>
              </a:rPr>
              <a:t>art. 2.1.1 t.e.m. art. 2.1.19 VCRO </a:t>
            </a:r>
          </a:p>
          <a:p>
            <a:pPr lvl="2"/>
            <a:r>
              <a:rPr lang="nl-BE" sz="1800" dirty="0"/>
              <a:t>Ter vervanging van de structuurplannen </a:t>
            </a:r>
          </a:p>
          <a:p>
            <a:pPr lvl="2"/>
            <a:r>
              <a:rPr lang="nl-BE" sz="1800" dirty="0"/>
              <a:t>= </a:t>
            </a:r>
            <a:r>
              <a:rPr lang="nl-BE" sz="1800" u="sng" dirty="0"/>
              <a:t>een strategische visie </a:t>
            </a:r>
            <a:r>
              <a:rPr lang="nl-BE" sz="1800" dirty="0"/>
              <a:t>en één of meer </a:t>
            </a:r>
            <a:r>
              <a:rPr lang="nl-BE" sz="1800" u="sng" dirty="0"/>
              <a:t>beleidskaders</a:t>
            </a:r>
            <a:r>
              <a:rPr lang="nl-BE" sz="1800" dirty="0"/>
              <a:t> die samen het kader aangeven voor de gewenste ruimtelijke ontwikkeling.</a:t>
            </a:r>
          </a:p>
          <a:p>
            <a:pPr lvl="3"/>
            <a:r>
              <a:rPr lang="nl-BE" sz="1600" dirty="0"/>
              <a:t>Strategische visie = langetermijnvisie voor de ruimtelijke ontwikkeling</a:t>
            </a:r>
          </a:p>
          <a:p>
            <a:pPr lvl="4"/>
            <a:r>
              <a:rPr lang="nl-BE" sz="1400" dirty="0"/>
              <a:t>Kan niet opgeheven worden maar die moet herzien worden</a:t>
            </a:r>
          </a:p>
          <a:p>
            <a:pPr lvl="3"/>
            <a:r>
              <a:rPr lang="nl-BE" sz="1600" dirty="0"/>
              <a:t>Beleidskader = operationele beleidskeuzes voor de middellange termijn en actieprogramma’s voor een thema of gebiedsdeel </a:t>
            </a:r>
          </a:p>
          <a:p>
            <a:pPr lvl="4"/>
            <a:r>
              <a:rPr lang="nl-BE" sz="1400" dirty="0"/>
              <a:t>Beschrijven o.a. hoe en met wie de gewenste ontwikkeling wordt gerealiseerd (Vlaamse Regering kan inhoud nog nader bepalen in uitvoeringsbesluit)</a:t>
            </a:r>
          </a:p>
          <a:p>
            <a:pPr lvl="4"/>
            <a:r>
              <a:rPr lang="nl-BE" sz="1400" dirty="0"/>
              <a:t>Schikt zich naar strategische visie maar kan opgeheven worden</a:t>
            </a:r>
          </a:p>
          <a:p>
            <a:pPr lvl="4"/>
            <a:r>
              <a:rPr lang="nl-BE" sz="1400" dirty="0"/>
              <a:t>Bij opmaak verordenende documenten en aanvragen voor eigen projecten mogen de overheden NIET afwijken van de beleidskaders behalve (specifiek motiveren en strategische visie niet in gedrang brengen):</a:t>
            </a:r>
          </a:p>
          <a:p>
            <a:pPr lvl="5"/>
            <a:r>
              <a:rPr lang="nl-BE" sz="1300" dirty="0"/>
              <a:t>Onvoorziene ontwikkelingen van de ruimtelijke behoeften van de verschillende maatschappelijke activiteiten</a:t>
            </a:r>
          </a:p>
          <a:p>
            <a:pPr lvl="5"/>
            <a:r>
              <a:rPr lang="nl-BE" sz="1300" dirty="0"/>
              <a:t>Dringende sociale, economische of budgettaire redenen</a:t>
            </a:r>
          </a:p>
          <a:p>
            <a:pPr lvl="4"/>
            <a:r>
              <a:rPr lang="nl-BE" sz="1400" dirty="0"/>
              <a:t>Opgemaakt op drie niveaus met specifieke procedure </a:t>
            </a:r>
          </a:p>
          <a:p>
            <a:pPr lvl="4"/>
            <a:r>
              <a:rPr lang="nl-BE" sz="1400" dirty="0"/>
              <a:t>Hebben geen verordenende kracht (</a:t>
            </a:r>
            <a:r>
              <a:rPr lang="nl-BE" sz="1400" dirty="0" err="1"/>
              <a:t>cfr</a:t>
            </a:r>
            <a:r>
              <a:rPr lang="nl-BE" sz="1400" dirty="0"/>
              <a:t>. vroeger niet gebruiken voor beoordeling aanvragen – beleidsmatig gewenste ontwikkelingen?)</a:t>
            </a:r>
          </a:p>
          <a:p>
            <a:pPr lvl="2"/>
            <a:r>
              <a:rPr lang="nl-BE" sz="1800" dirty="0"/>
              <a:t>Ontwerp uitvoeringsbesluit VR op 9 februari 2018 principieel goedgekeurd</a:t>
            </a:r>
          </a:p>
          <a:p>
            <a:pPr lvl="2"/>
            <a:endParaRPr lang="nl-BE" dirty="0"/>
          </a:p>
          <a:p>
            <a:pPr lvl="2"/>
            <a:endParaRPr lang="nl-BE" dirty="0"/>
          </a:p>
          <a:p>
            <a:pPr lvl="2"/>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10</a:t>
            </a:fld>
            <a:endParaRPr lang="nl-BE" dirty="0"/>
          </a:p>
        </p:txBody>
      </p:sp>
    </p:spTree>
    <p:extLst>
      <p:ext uri="{BB962C8B-B14F-4D97-AF65-F5344CB8AC3E}">
        <p14:creationId xmlns:p14="http://schemas.microsoft.com/office/powerpoint/2010/main" val="131978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24744"/>
            <a:ext cx="8229600" cy="5400600"/>
          </a:xfrm>
        </p:spPr>
        <p:txBody>
          <a:bodyPr>
            <a:normAutofit/>
          </a:bodyPr>
          <a:lstStyle/>
          <a:p>
            <a:pPr marL="514350" indent="-514350">
              <a:buFont typeface="+mj-lt"/>
              <a:buAutoNum type="romanUcPeriod" startAt="2"/>
            </a:pPr>
            <a:r>
              <a:rPr lang="nl-BE" dirty="0"/>
              <a:t>Ruimtelijke planning – verordenende instrumenten</a:t>
            </a:r>
          </a:p>
          <a:p>
            <a:pPr lvl="1"/>
            <a:r>
              <a:rPr lang="nl-BE" sz="2000" dirty="0"/>
              <a:t>Toezicht regeling op lokale </a:t>
            </a:r>
            <a:r>
              <a:rPr lang="nl-BE" sz="2000" dirty="0" err="1"/>
              <a:t>RUP’s</a:t>
            </a:r>
            <a:r>
              <a:rPr lang="nl-BE" sz="2000" dirty="0"/>
              <a:t> en verordeningen – </a:t>
            </a:r>
            <a:r>
              <a:rPr lang="nl-BE" sz="2000" i="1" dirty="0"/>
              <a:t>art. 2.2.15 e.v. VCRO</a:t>
            </a:r>
          </a:p>
          <a:p>
            <a:pPr lvl="2"/>
            <a:r>
              <a:rPr lang="nl-BE" sz="1800" dirty="0" err="1"/>
              <a:t>RUP’s</a:t>
            </a:r>
            <a:endParaRPr lang="nl-BE" sz="1800" dirty="0"/>
          </a:p>
          <a:p>
            <a:pPr lvl="3"/>
            <a:r>
              <a:rPr lang="nl-BE" dirty="0"/>
              <a:t>Vroeger : schorsingstoezicht van hogere overheid gebaseerd op bepaalde gemotiveerde punten (vb. strijdigheid structuurplanning hogere overheid)</a:t>
            </a:r>
          </a:p>
          <a:p>
            <a:pPr lvl="3"/>
            <a:r>
              <a:rPr lang="nl-BE" dirty="0"/>
              <a:t>Nu: Vlaamse Regering (en niet Deputatie) kan in bepaalde gevallen een RUP van een provincie of gemeente ook vernietigen, met name wanneer zij meent dat de aangehaalde gemotiveerde punten niet kunnen rechtgezet of opgelost worden in de hangende procedure</a:t>
            </a:r>
          </a:p>
          <a:p>
            <a:pPr lvl="2"/>
            <a:r>
              <a:rPr lang="nl-BE" sz="1800" dirty="0"/>
              <a:t>Stedenbouwkundige verordeningen </a:t>
            </a:r>
          </a:p>
          <a:p>
            <a:pPr lvl="3"/>
            <a:r>
              <a:rPr lang="nl-BE" dirty="0"/>
              <a:t>Administratief toezicht wordt gelijkgeschakeld met </a:t>
            </a:r>
            <a:r>
              <a:rPr lang="nl-BE" dirty="0" err="1"/>
              <a:t>RUP’s</a:t>
            </a:r>
            <a:r>
              <a:rPr lang="nl-BE" dirty="0"/>
              <a:t> (ook vernietigingsbevoegdheid Vlaamse Regering)</a:t>
            </a:r>
          </a:p>
          <a:p>
            <a:pPr lvl="3"/>
            <a:r>
              <a:rPr lang="nl-BE" dirty="0"/>
              <a:t>Noot: voordien reeds invoering openbaar onderzoek (MER?)</a:t>
            </a:r>
          </a:p>
          <a:p>
            <a:pPr lvl="2"/>
            <a:endParaRPr lang="nl-BE" dirty="0"/>
          </a:p>
          <a:p>
            <a:pPr lvl="2"/>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11</a:t>
            </a:fld>
            <a:endParaRPr lang="nl-BE" dirty="0"/>
          </a:p>
        </p:txBody>
      </p:sp>
    </p:spTree>
    <p:extLst>
      <p:ext uri="{BB962C8B-B14F-4D97-AF65-F5344CB8AC3E}">
        <p14:creationId xmlns:p14="http://schemas.microsoft.com/office/powerpoint/2010/main" val="42406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052736"/>
            <a:ext cx="8229600" cy="5472608"/>
          </a:xfrm>
        </p:spPr>
        <p:txBody>
          <a:bodyPr>
            <a:normAutofit/>
          </a:bodyPr>
          <a:lstStyle/>
          <a:p>
            <a:pPr marL="514350" indent="-514350">
              <a:buFont typeface="+mj-lt"/>
              <a:buAutoNum type="romanUcPeriod" startAt="2"/>
            </a:pPr>
            <a:r>
              <a:rPr lang="nl-BE" dirty="0"/>
              <a:t>Ruimtelijke planning – verordenende instrumenten</a:t>
            </a:r>
          </a:p>
          <a:p>
            <a:pPr lvl="1"/>
            <a:r>
              <a:rPr lang="nl-BE" sz="2000" dirty="0"/>
              <a:t>Planschaderegeling in woongebied – </a:t>
            </a:r>
            <a:r>
              <a:rPr lang="nl-BE" sz="2000" i="1" dirty="0"/>
              <a:t>art. 2.6.1. VCRO</a:t>
            </a:r>
          </a:p>
          <a:p>
            <a:pPr lvl="2"/>
            <a:r>
              <a:rPr lang="nl-BE" sz="1800" dirty="0"/>
              <a:t>50 meter regel voor woongebied wordt expliciet opgenomen in de VCRO</a:t>
            </a:r>
          </a:p>
          <a:p>
            <a:pPr lvl="2"/>
            <a:r>
              <a:rPr lang="nl-BE" sz="1800" dirty="0"/>
              <a:t>Aanleiding : Arrest Grondwettelijk Hof 10 november 2016 nr. 140/2016)</a:t>
            </a:r>
          </a:p>
          <a:p>
            <a:pPr lvl="3"/>
            <a:endParaRPr lang="nl-BE" dirty="0"/>
          </a:p>
          <a:p>
            <a:pPr marL="914400" lvl="2" indent="0">
              <a:buNone/>
            </a:pPr>
            <a:endParaRPr lang="nl-BE" dirty="0"/>
          </a:p>
          <a:p>
            <a:pPr lvl="2"/>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12</a:t>
            </a:fld>
            <a:endParaRPr lang="nl-BE" dirty="0"/>
          </a:p>
        </p:txBody>
      </p:sp>
      <p:pic>
        <p:nvPicPr>
          <p:cNvPr id="2" name="Afbeelding 1"/>
          <p:cNvPicPr>
            <a:picLocks noChangeAspect="1"/>
          </p:cNvPicPr>
          <p:nvPr/>
        </p:nvPicPr>
        <p:blipFill>
          <a:blip r:embed="rId3"/>
          <a:stretch>
            <a:fillRect/>
          </a:stretch>
        </p:blipFill>
        <p:spPr>
          <a:xfrm>
            <a:off x="1069563" y="2636912"/>
            <a:ext cx="7639669" cy="3669356"/>
          </a:xfrm>
          <a:prstGeom prst="rect">
            <a:avLst/>
          </a:prstGeom>
        </p:spPr>
      </p:pic>
    </p:spTree>
    <p:extLst>
      <p:ext uri="{BB962C8B-B14F-4D97-AF65-F5344CB8AC3E}">
        <p14:creationId xmlns:p14="http://schemas.microsoft.com/office/powerpoint/2010/main" val="190103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fontScale="77500" lnSpcReduction="20000"/>
          </a:bodyPr>
          <a:lstStyle/>
          <a:p>
            <a:pPr marL="514350" indent="-514350">
              <a:buFont typeface="+mj-lt"/>
              <a:buAutoNum type="romanUcPeriod" startAt="2"/>
            </a:pPr>
            <a:r>
              <a:rPr lang="nl-BE" sz="3100" dirty="0"/>
              <a:t>Vergunningen – definities </a:t>
            </a:r>
          </a:p>
          <a:p>
            <a:pPr lvl="1" indent="-342900"/>
            <a:r>
              <a:rPr lang="nl-BE" sz="2600" dirty="0"/>
              <a:t>Verbouwen - aanpassingswerk – gevelisolatie – </a:t>
            </a:r>
            <a:r>
              <a:rPr lang="nl-BE" sz="2600" i="1" dirty="0"/>
              <a:t>art. 4.1.1. 12° VCRO</a:t>
            </a:r>
          </a:p>
          <a:p>
            <a:pPr lvl="2" indent="-342900"/>
            <a:r>
              <a:rPr lang="nl-BE" dirty="0"/>
              <a:t>Het aanbrengen van gevelisolatie aan de buitenzijde van een woning tot max. 26 cm wordt beschouwd als aanpassingswerken binnen het bestaande bouwvolume </a:t>
            </a:r>
          </a:p>
          <a:p>
            <a:pPr lvl="1" indent="-342900"/>
            <a:r>
              <a:rPr lang="nl-BE" sz="2600" dirty="0"/>
              <a:t>Beperkter toepassingsgebied van de omgevingsvergunning voor het verkavelen van gronden – </a:t>
            </a:r>
            <a:r>
              <a:rPr lang="nl-BE" sz="2600" i="1" dirty="0"/>
              <a:t>art. 4.1.1. 14° VCRO </a:t>
            </a:r>
          </a:p>
          <a:p>
            <a:pPr lvl="2" indent="-342900"/>
            <a:r>
              <a:rPr lang="nl-BE" dirty="0"/>
              <a:t>GEEN verkavelingsvergunning meer vereist indien er na splitsing </a:t>
            </a:r>
            <a:r>
              <a:rPr lang="nl-BE" b="1" dirty="0"/>
              <a:t>slechts één onbebouwde kavel overblijft</a:t>
            </a:r>
            <a:r>
              <a:rPr lang="nl-BE" dirty="0"/>
              <a:t>. Zodoende is een verkavelingsvergunning enkel nog is vereist als er gronden worden verdeeld, waarbij er </a:t>
            </a:r>
            <a:r>
              <a:rPr lang="nl-BE" u="sng" dirty="0"/>
              <a:t>twee (of meer) onbebouwde </a:t>
            </a:r>
            <a:r>
              <a:rPr lang="nl-BE" dirty="0"/>
              <a:t>kavels ontstaan. </a:t>
            </a:r>
          </a:p>
          <a:p>
            <a:pPr lvl="2" indent="-342900"/>
            <a:r>
              <a:rPr lang="nl-BE" i="1" dirty="0"/>
              <a:t>Voorbeeld</a:t>
            </a:r>
            <a:r>
              <a:rPr lang="nl-BE" dirty="0"/>
              <a:t> : Als een eigenaar van zijn villaperceel zijn achterliggende tuin wil afsplitsen om deze als bouwgrond te verkopen, ontstaat er slechts één onbebouwde kavel en kan er geen verkavelingsvergunning meer worden aangevraagd maar moet dit gebeuren via een notariële splitsing. </a:t>
            </a:r>
          </a:p>
          <a:p>
            <a:pPr lvl="2" indent="-342900"/>
            <a:r>
              <a:rPr lang="nl-BE" dirty="0"/>
              <a:t>MAAR : nood aan zekerheid ! </a:t>
            </a:r>
          </a:p>
          <a:p>
            <a:pPr lvl="3" indent="-342900"/>
            <a:r>
              <a:rPr lang="nl-BE" dirty="0"/>
              <a:t>De verkavelingsvergunning is o.a. ingevoerd om een bepaalde zekerheid te bieden aan de kopers, een zekerheid die volgens de decreetgever niet in het gedrang komt door deze wijziging. </a:t>
            </a:r>
          </a:p>
          <a:p>
            <a:pPr lvl="3" indent="-342900"/>
            <a:r>
              <a:rPr lang="nl-BE" dirty="0"/>
              <a:t>Desalniettemin lijkt het aangewezen om bij dergelijke ontwikkeling steeds een zekerheid te bieden en te vragen hetgeen kan door het aanvragen van een stedenbouwkundig attest (geen procedure) of het sluiten van de koop onder opschortende voorwaarde van het verkrijgen van een stedenbouwkundig attest of van een stedenbouwkundige vergunning en dit voor het afgesplitste deel van de grond. </a:t>
            </a:r>
          </a:p>
          <a:p>
            <a:pPr lvl="2"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13</a:t>
            </a:fld>
            <a:endParaRPr lang="nl-BE" dirty="0"/>
          </a:p>
        </p:txBody>
      </p:sp>
    </p:spTree>
    <p:extLst>
      <p:ext uri="{BB962C8B-B14F-4D97-AF65-F5344CB8AC3E}">
        <p14:creationId xmlns:p14="http://schemas.microsoft.com/office/powerpoint/2010/main" val="372629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a:bodyPr>
          <a:lstStyle/>
          <a:p>
            <a:pPr marL="514350" indent="-514350">
              <a:buFont typeface="+mj-lt"/>
              <a:buAutoNum type="romanUcPeriod" startAt="2"/>
            </a:pPr>
            <a:r>
              <a:rPr lang="nl-BE" sz="2600" dirty="0"/>
              <a:t>Vergunningen - definities</a:t>
            </a:r>
          </a:p>
          <a:p>
            <a:pPr lvl="1" indent="-342900"/>
            <a:r>
              <a:rPr lang="nl-BE" sz="2200" dirty="0"/>
              <a:t>Verruiming definitie ‘</a:t>
            </a:r>
            <a:r>
              <a:rPr lang="nl-BE" sz="2200" dirty="0" err="1"/>
              <a:t>Zorgwonen</a:t>
            </a:r>
            <a:r>
              <a:rPr lang="nl-BE" sz="2200" dirty="0"/>
              <a:t>’ – </a:t>
            </a:r>
            <a:r>
              <a:rPr lang="nl-BE" sz="2200" i="1" dirty="0"/>
              <a:t>art. 4.1.1. 18° VCRO</a:t>
            </a:r>
          </a:p>
          <a:p>
            <a:pPr lvl="2" indent="-342900"/>
            <a:r>
              <a:rPr lang="nl-BE" sz="1900" dirty="0"/>
              <a:t>Vroeger: creatie van ondergeschikte wooneenheid met het oog op huisvesting van:</a:t>
            </a:r>
          </a:p>
          <a:p>
            <a:pPr lvl="3" indent="-342900"/>
            <a:r>
              <a:rPr lang="nl-BE" sz="1700" dirty="0"/>
              <a:t>hetzij ten hoogste 2 personen van 65 jaar of ouder</a:t>
            </a:r>
          </a:p>
          <a:p>
            <a:pPr lvl="3" indent="-342900"/>
            <a:r>
              <a:rPr lang="nl-BE" sz="1700" dirty="0"/>
              <a:t>Hetzij ten hoogste 2 hulpbehoevende personen, zijnde personen met een handicap</a:t>
            </a:r>
          </a:p>
          <a:p>
            <a:pPr lvl="3" indent="-342900"/>
            <a:r>
              <a:rPr lang="nl-BE" sz="1700" dirty="0"/>
              <a:t>Hetzij de zorgverlener indien de personen, vermeld in punt 1 of 2, gehuisvest blijven in de hoofdwooneenheid</a:t>
            </a:r>
          </a:p>
          <a:p>
            <a:pPr lvl="2" indent="-342900"/>
            <a:r>
              <a:rPr lang="nl-BE" sz="1900" dirty="0"/>
              <a:t>Nieuwe definitie: het volstaat dat van de 2 personen minstens  1 persoon hetzij 65 jaar of ouder is, hetzij hulpbehoevend is. </a:t>
            </a:r>
          </a:p>
          <a:p>
            <a:pPr lvl="2" indent="-342900"/>
            <a:r>
              <a:rPr lang="nl-BE" sz="1900" b="1" dirty="0"/>
              <a:t>DUS : </a:t>
            </a:r>
            <a:r>
              <a:rPr lang="nl-BE" sz="1900" dirty="0"/>
              <a:t>Decretale verankering dat “</a:t>
            </a:r>
            <a:r>
              <a:rPr lang="nl-BE" sz="1900" dirty="0" err="1"/>
              <a:t>zorgwonen</a:t>
            </a:r>
            <a:r>
              <a:rPr lang="nl-BE" sz="1900" dirty="0"/>
              <a:t>” geen bijkomende woongelegenheid noodzaakt  -&gt;  “</a:t>
            </a:r>
            <a:r>
              <a:rPr lang="nl-BE" sz="1900" dirty="0" err="1"/>
              <a:t>zorgwonen</a:t>
            </a:r>
            <a:r>
              <a:rPr lang="nl-BE" sz="1900" dirty="0"/>
              <a:t>” wordt ook mogelijk in zonevreemde woningen en wanneer verkavelingsvoorschriften bijkomende woongelegenheden uitsluiten</a:t>
            </a:r>
          </a:p>
          <a:p>
            <a:pPr lvl="2"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14</a:t>
            </a:fld>
            <a:endParaRPr lang="nl-BE" dirty="0"/>
          </a:p>
        </p:txBody>
      </p:sp>
    </p:spTree>
    <p:extLst>
      <p:ext uri="{BB962C8B-B14F-4D97-AF65-F5344CB8AC3E}">
        <p14:creationId xmlns:p14="http://schemas.microsoft.com/office/powerpoint/2010/main" val="119690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fontScale="92500"/>
          </a:bodyPr>
          <a:lstStyle/>
          <a:p>
            <a:pPr marL="514350" indent="-514350">
              <a:buFont typeface="+mj-lt"/>
              <a:buAutoNum type="romanUcPeriod" startAt="2"/>
            </a:pPr>
            <a:r>
              <a:rPr lang="nl-BE" sz="2600" dirty="0"/>
              <a:t>Vergunningen – As Built</a:t>
            </a:r>
          </a:p>
          <a:p>
            <a:pPr lvl="1" indent="-342900"/>
            <a:r>
              <a:rPr lang="nl-BE" sz="2200" dirty="0"/>
              <a:t>Invoering As-Built attest – </a:t>
            </a:r>
            <a:r>
              <a:rPr lang="nl-BE" sz="2200" i="1" dirty="0"/>
              <a:t>art. 4.2.7 – 4.2.9 VCRO</a:t>
            </a:r>
          </a:p>
          <a:p>
            <a:pPr lvl="2" indent="-342900"/>
            <a:r>
              <a:rPr lang="nl-BE" sz="1900" u="sng" dirty="0"/>
              <a:t>Architect</a:t>
            </a:r>
            <a:r>
              <a:rPr lang="nl-BE" sz="1900" dirty="0"/>
              <a:t> kan op vraag van opdrachtgever attest opmaken</a:t>
            </a:r>
          </a:p>
          <a:p>
            <a:pPr lvl="3" indent="-342900"/>
            <a:r>
              <a:rPr lang="nl-BE" sz="1700" dirty="0"/>
              <a:t>Waarin wordt vastgesteld dat er niet conform de vergunning werd uitgevoerd</a:t>
            </a:r>
          </a:p>
          <a:p>
            <a:pPr lvl="3" indent="-342900"/>
            <a:r>
              <a:rPr lang="nl-BE" sz="1700" dirty="0"/>
              <a:t>MAAR waarbij de aanpassingen toch mogelijk zijn en geacht worden in overeenstemming te zijn met de vergunning </a:t>
            </a:r>
          </a:p>
          <a:p>
            <a:pPr lvl="2" indent="-342900"/>
            <a:r>
              <a:rPr lang="nl-BE" sz="1900" dirty="0"/>
              <a:t>Het gaat hierbij om </a:t>
            </a:r>
            <a:r>
              <a:rPr lang="nl-BE" sz="1900" u="sng" dirty="0"/>
              <a:t>twee soorten aanpassingen</a:t>
            </a:r>
          </a:p>
          <a:p>
            <a:pPr lvl="3" indent="-342900"/>
            <a:r>
              <a:rPr lang="nl-BE" sz="1700" dirty="0"/>
              <a:t>Vergunde werken gaan combineren met handelingen niet aan vergunningsplicht onderworpen of vrijgestelde dan wel </a:t>
            </a:r>
            <a:r>
              <a:rPr lang="nl-BE" sz="1700" dirty="0" err="1"/>
              <a:t>meldingsplichtige</a:t>
            </a:r>
            <a:r>
              <a:rPr lang="nl-BE" sz="1700" dirty="0"/>
              <a:t> handelingen (deze laatste in zoverre ze beperkt blijven tot handelingen binnen in gebouwen) en voor zover ze niet uitdrukkelijk verboden of beperkt zijn in de vergunning</a:t>
            </a:r>
          </a:p>
          <a:p>
            <a:pPr lvl="3" indent="-342900"/>
            <a:r>
              <a:rPr lang="nl-BE" sz="1700" dirty="0"/>
              <a:t>Beperkte afwijkingen in maatvoering die inherent verbonden zijn aan het bouwproces – toepassing van het principe van het ‘</a:t>
            </a:r>
            <a:r>
              <a:rPr lang="nl-BE" sz="1700" dirty="0" err="1"/>
              <a:t>metsershaar</a:t>
            </a:r>
            <a:r>
              <a:rPr lang="nl-BE" sz="1700" dirty="0"/>
              <a:t>’ maar er mag geen afbreuk gedaan worden aan de burgerlijke rechten.</a:t>
            </a:r>
          </a:p>
          <a:p>
            <a:pPr lvl="2" indent="-342900"/>
            <a:r>
              <a:rPr lang="nl-BE" sz="1900" dirty="0"/>
              <a:t>Er moet van dit attest een afschrift bezorgd worden aan het CBS</a:t>
            </a:r>
          </a:p>
          <a:p>
            <a:pPr lvl="2" indent="-342900"/>
            <a:r>
              <a:rPr lang="nl-BE" sz="1900" dirty="0"/>
              <a:t>Vlaamse Regering kan nog een model van as-built attest vaststellen in uitvoeringsbesluit</a:t>
            </a:r>
          </a:p>
          <a:p>
            <a:pPr lvl="2"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15</a:t>
            </a:fld>
            <a:endParaRPr lang="nl-BE" dirty="0"/>
          </a:p>
        </p:txBody>
      </p:sp>
    </p:spTree>
    <p:extLst>
      <p:ext uri="{BB962C8B-B14F-4D97-AF65-F5344CB8AC3E}">
        <p14:creationId xmlns:p14="http://schemas.microsoft.com/office/powerpoint/2010/main" val="95494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a:bodyPr>
          <a:lstStyle/>
          <a:p>
            <a:pPr marL="514350" indent="-514350">
              <a:buFont typeface="+mj-lt"/>
              <a:buAutoNum type="romanUcPeriod" startAt="2"/>
            </a:pPr>
            <a:r>
              <a:rPr lang="nl-BE" dirty="0"/>
              <a:t>Vergunningen - vergunningsplicht</a:t>
            </a:r>
          </a:p>
          <a:p>
            <a:pPr lvl="1" indent="-342900"/>
            <a:r>
              <a:rPr lang="nl-BE" sz="2000" dirty="0">
                <a:solidFill>
                  <a:schemeClr val="tx1"/>
                </a:solidFill>
              </a:rPr>
              <a:t>Koppeling omgevingsvergunning voor verkavelen van gronden en natuur – </a:t>
            </a:r>
            <a:r>
              <a:rPr lang="nl-BE" sz="2000" i="1" dirty="0">
                <a:solidFill>
                  <a:schemeClr val="tx1"/>
                </a:solidFill>
              </a:rPr>
              <a:t>art. 4.2.17 VCRO</a:t>
            </a:r>
          </a:p>
          <a:p>
            <a:pPr lvl="2" indent="-342900"/>
            <a:r>
              <a:rPr lang="nl-BE" sz="1800" dirty="0"/>
              <a:t>Een verleende omgevingsvergunning voor het verkavelen van gronden geldt ook als een omgevingsvergunning voor het wijzigen van de vegetatie (art. 9bis en 13 natuurbehoudsdecreet) wat betreft alle handelingen die zijn opgenomen in de vergunning en die de verkaveling bouwrijp maken</a:t>
            </a:r>
          </a:p>
          <a:p>
            <a:pPr lvl="2" indent="-342900"/>
            <a:r>
              <a:rPr lang="nl-BE" sz="1800" dirty="0"/>
              <a:t>Vroeger gold de verkavelingsvergunning enkel als bouwvergunning, nu dus ook als natuurvergunning voor het wijzigen van de vegetatie</a:t>
            </a:r>
          </a:p>
          <a:p>
            <a:pPr lvl="2" indent="-342900"/>
            <a:r>
              <a:rPr lang="nl-BE" sz="1800" b="1" dirty="0"/>
              <a:t>MAAR </a:t>
            </a:r>
            <a:r>
              <a:rPr lang="nl-BE" sz="1800" dirty="0"/>
              <a:t>: de vergunningsaanvraag voor het verkavelen van gronden moet voldoen aan de vereisten inzake ontvankelijkheid en volledigheid die gelden voor de aanvraag voor stedenbouwkundige handelingen of voor het wijzigen van vegetatie</a:t>
            </a:r>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16</a:t>
            </a:fld>
            <a:endParaRPr lang="nl-BE" dirty="0"/>
          </a:p>
        </p:txBody>
      </p:sp>
    </p:spTree>
    <p:extLst>
      <p:ext uri="{BB962C8B-B14F-4D97-AF65-F5344CB8AC3E}">
        <p14:creationId xmlns:p14="http://schemas.microsoft.com/office/powerpoint/2010/main" val="306100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fontScale="92500" lnSpcReduction="10000"/>
          </a:bodyPr>
          <a:lstStyle/>
          <a:p>
            <a:pPr marL="514350" indent="-514350">
              <a:buFont typeface="+mj-lt"/>
              <a:buAutoNum type="romanUcPeriod" startAt="2"/>
            </a:pPr>
            <a:r>
              <a:rPr lang="nl-BE" sz="2600" dirty="0"/>
              <a:t>Vergunningen – beoordelingsgronden </a:t>
            </a:r>
          </a:p>
          <a:p>
            <a:pPr lvl="1" indent="-342900"/>
            <a:r>
              <a:rPr lang="nl-BE" sz="2200" dirty="0">
                <a:solidFill>
                  <a:schemeClr val="tx1"/>
                </a:solidFill>
              </a:rPr>
              <a:t>Oude verkavelingen – </a:t>
            </a:r>
            <a:r>
              <a:rPr lang="nl-BE" sz="2200" i="1" dirty="0">
                <a:solidFill>
                  <a:schemeClr val="tx1"/>
                </a:solidFill>
              </a:rPr>
              <a:t>art. 4.3.1 VCRO</a:t>
            </a:r>
          </a:p>
          <a:p>
            <a:pPr lvl="2" indent="-342900"/>
            <a:r>
              <a:rPr lang="nl-BE" sz="1900" dirty="0"/>
              <a:t>Een aanvraag </a:t>
            </a:r>
            <a:r>
              <a:rPr lang="nl-BE" sz="1900" b="1" dirty="0"/>
              <a:t>moet</a:t>
            </a:r>
            <a:r>
              <a:rPr lang="nl-BE" sz="1900" dirty="0"/>
              <a:t> niet meer geweigerd worden indien de aanvraag in strijd is met </a:t>
            </a:r>
            <a:r>
              <a:rPr lang="nl-BE" sz="1900" b="1" dirty="0"/>
              <a:t>verkavelingsvoorschriften indien het gaat om verkavelingsvoorschriften van verkavelingen ouder dan 15 jaar</a:t>
            </a:r>
          </a:p>
          <a:p>
            <a:pPr lvl="2" indent="-342900"/>
            <a:r>
              <a:rPr lang="nl-BE" sz="1900" dirty="0"/>
              <a:t>Is een </a:t>
            </a:r>
            <a:r>
              <a:rPr lang="nl-BE" sz="1900" b="1" dirty="0"/>
              <a:t>mogelijkheid</a:t>
            </a:r>
            <a:r>
              <a:rPr lang="nl-BE" sz="1900" dirty="0"/>
              <a:t>, geen verplichting – voorschriften en verkaveling blijven formeel bestaan</a:t>
            </a:r>
          </a:p>
          <a:p>
            <a:pPr lvl="3" indent="-342900"/>
            <a:r>
              <a:rPr lang="nl-BE" sz="1700" dirty="0"/>
              <a:t>Wie zich er aan houdt blijft sneller vergunning krijgen (vereenvoudigde procedure, geen openbaar onderzoek)</a:t>
            </a:r>
          </a:p>
          <a:p>
            <a:pPr lvl="3" indent="-342900"/>
            <a:r>
              <a:rPr lang="nl-BE" sz="1700" dirty="0"/>
              <a:t>Rekening houden met de goede ruimtelijke ordening</a:t>
            </a:r>
          </a:p>
          <a:p>
            <a:pPr lvl="2" indent="-342900"/>
            <a:r>
              <a:rPr lang="nl-BE" sz="1900" dirty="0"/>
              <a:t>Elke afwijking (incl. bestemming of woondichtheid) mogelijk (behalve aanpassing aantal loten) al dan niet na openbaar onderzoek (vereenvoudigde of gewone procedure) – moet niet specifiek gevraagd worden in de aanvraag</a:t>
            </a:r>
          </a:p>
          <a:p>
            <a:pPr lvl="2" indent="-342900"/>
            <a:r>
              <a:rPr lang="nl-BE" sz="1900" dirty="0"/>
              <a:t>Termijn bereken vanaf de datum van afgifte van de oorspronkelijke vergunning in laatste administratieve aanleg (verkavelingswijzigingen?)</a:t>
            </a:r>
          </a:p>
          <a:p>
            <a:pPr lvl="2" indent="-342900"/>
            <a:r>
              <a:rPr lang="nl-BE" sz="1900" dirty="0"/>
              <a:t>Deze regeling geldt niet voor:</a:t>
            </a:r>
          </a:p>
          <a:p>
            <a:pPr lvl="3" indent="-342900"/>
            <a:r>
              <a:rPr lang="nl-BE" sz="1700" dirty="0"/>
              <a:t>Verkavelingsvoorschriften die betrekking hebben op </a:t>
            </a:r>
            <a:r>
              <a:rPr lang="nl-BE" sz="1700" b="1" dirty="0"/>
              <a:t>de wegenis</a:t>
            </a:r>
          </a:p>
          <a:p>
            <a:pPr lvl="3" indent="-342900"/>
            <a:r>
              <a:rPr lang="nl-BE" sz="1700" dirty="0"/>
              <a:t>Verkavelingsvoorschriften die betrekking hebben op het </a:t>
            </a:r>
            <a:r>
              <a:rPr lang="nl-BE" sz="1700" b="1" dirty="0"/>
              <a:t>openbaar groen</a:t>
            </a:r>
            <a:endParaRPr lang="nl-BE" sz="1700"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17</a:t>
            </a:fld>
            <a:endParaRPr lang="nl-BE" dirty="0"/>
          </a:p>
        </p:txBody>
      </p:sp>
    </p:spTree>
    <p:extLst>
      <p:ext uri="{BB962C8B-B14F-4D97-AF65-F5344CB8AC3E}">
        <p14:creationId xmlns:p14="http://schemas.microsoft.com/office/powerpoint/2010/main" val="214052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08720"/>
            <a:ext cx="8229600" cy="5616624"/>
          </a:xfrm>
        </p:spPr>
        <p:txBody>
          <a:bodyPr>
            <a:normAutofit/>
          </a:bodyPr>
          <a:lstStyle/>
          <a:p>
            <a:pPr marL="514350" indent="-514350">
              <a:buFont typeface="+mj-lt"/>
              <a:buAutoNum type="romanUcPeriod" startAt="2"/>
            </a:pPr>
            <a:r>
              <a:rPr lang="nl-BE" dirty="0"/>
              <a:t>Vergunningen – beoordelingsgronden </a:t>
            </a:r>
          </a:p>
          <a:p>
            <a:pPr lvl="1" indent="-342900"/>
            <a:r>
              <a:rPr lang="nl-BE" sz="2000" dirty="0">
                <a:solidFill>
                  <a:schemeClr val="tx1"/>
                </a:solidFill>
              </a:rPr>
              <a:t>Ruimtelijk rendement als toetsingscriteria – </a:t>
            </a:r>
            <a:r>
              <a:rPr lang="nl-BE" sz="2000" i="1" dirty="0">
                <a:solidFill>
                  <a:schemeClr val="tx1"/>
                </a:solidFill>
              </a:rPr>
              <a:t>art. 4.3.1 VCRO</a:t>
            </a:r>
          </a:p>
          <a:p>
            <a:pPr lvl="2" indent="-342900"/>
            <a:r>
              <a:rPr lang="nl-BE" sz="1800" dirty="0"/>
              <a:t>De overeenstemming met de goede ruimtelijke ordening wordt beoordeeld  </a:t>
            </a:r>
          </a:p>
          <a:p>
            <a:pPr lvl="3" indent="-342900"/>
            <a:r>
              <a:rPr lang="nl-BE" sz="1600" dirty="0"/>
              <a:t>Op basis van de gekende aandachtspunten (de functionele inpasbaarheid, de mobiliteitsimpact, de schaal, het ruimtegebruik en de bouwdichtheid, visueel-vormelijke elementen, cultuurhistorische aspecten en het bodemreliëf, en op hinderaspecten, gezondheid, gebruiksgenot en veiligheid in het algemeen, in het bijzonder met inachtneming van de doelstellingen van artikel 1.1.4)</a:t>
            </a:r>
          </a:p>
          <a:p>
            <a:pPr lvl="3" indent="-342900"/>
            <a:r>
              <a:rPr lang="nl-BE" sz="1600" dirty="0"/>
              <a:t>Vertrekkend van de bestaande omgeving doch er kan rekening gehouden worden met </a:t>
            </a:r>
          </a:p>
          <a:p>
            <a:pPr lvl="4" indent="-342900"/>
            <a:r>
              <a:rPr lang="nl-BE" sz="1400" dirty="0"/>
              <a:t>de beleidsmatig gewenste ontwikkelingen </a:t>
            </a:r>
          </a:p>
          <a:p>
            <a:pPr lvl="4" indent="-342900"/>
            <a:r>
              <a:rPr lang="nl-BE" sz="1400" dirty="0"/>
              <a:t>(</a:t>
            </a:r>
            <a:r>
              <a:rPr lang="nl-BE" sz="1400" b="1" dirty="0"/>
              <a:t>nieuw</a:t>
            </a:r>
            <a:r>
              <a:rPr lang="nl-BE" sz="1400" dirty="0"/>
              <a:t>!) en met </a:t>
            </a:r>
            <a:r>
              <a:rPr lang="nl-BE" sz="1400" b="1" dirty="0"/>
              <a:t>de bijdrage van het aangevraagde aan de verhoging van het ruimtelijk rendement </a:t>
            </a:r>
            <a:r>
              <a:rPr lang="nl-BE" sz="1400" dirty="0"/>
              <a:t>voor zover </a:t>
            </a:r>
          </a:p>
          <a:p>
            <a:pPr lvl="5" indent="-342900"/>
            <a:r>
              <a:rPr lang="nl-BE" sz="1400" dirty="0"/>
              <a:t>de rendementsverhoging gebeurt met respect voor de kwaliteit van de woon- en leefomgeving; en</a:t>
            </a:r>
          </a:p>
          <a:p>
            <a:pPr lvl="5" indent="-342900"/>
            <a:r>
              <a:rPr lang="nl-BE" sz="1400" dirty="0"/>
              <a:t>De rendementsverhoging verantwoord is in de betrokken omgeving.</a:t>
            </a:r>
          </a:p>
          <a:p>
            <a:pPr lvl="4" indent="-342900"/>
            <a:r>
              <a:rPr lang="nl-BE" sz="1400" dirty="0"/>
              <a:t>MAAR niet ingaan tegen bestaand verordenend kader?</a:t>
            </a:r>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18</a:t>
            </a:fld>
            <a:endParaRPr lang="nl-BE" dirty="0"/>
          </a:p>
        </p:txBody>
      </p:sp>
    </p:spTree>
    <p:extLst>
      <p:ext uri="{BB962C8B-B14F-4D97-AF65-F5344CB8AC3E}">
        <p14:creationId xmlns:p14="http://schemas.microsoft.com/office/powerpoint/2010/main" val="382791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a:bodyPr>
          <a:lstStyle/>
          <a:p>
            <a:pPr marL="514350" indent="-514350">
              <a:buFont typeface="+mj-lt"/>
              <a:buAutoNum type="romanUcPeriod" startAt="2"/>
            </a:pPr>
            <a:r>
              <a:rPr lang="nl-BE" dirty="0"/>
              <a:t>Vergunningen – beoordelingsgronden </a:t>
            </a:r>
          </a:p>
          <a:p>
            <a:pPr lvl="1" indent="-342900"/>
            <a:r>
              <a:rPr lang="nl-BE" sz="2000" dirty="0">
                <a:solidFill>
                  <a:schemeClr val="tx1"/>
                </a:solidFill>
              </a:rPr>
              <a:t>Tweede bedrijfswoning – </a:t>
            </a:r>
            <a:r>
              <a:rPr lang="nl-BE" sz="2000" i="1" dirty="0">
                <a:solidFill>
                  <a:schemeClr val="tx1"/>
                </a:solidFill>
              </a:rPr>
              <a:t>art. 4.3.6 VCRO</a:t>
            </a:r>
          </a:p>
          <a:p>
            <a:pPr lvl="2" indent="-342900"/>
            <a:r>
              <a:rPr lang="nl-BE" sz="1800" dirty="0"/>
              <a:t>Het oprichten van een </a:t>
            </a:r>
            <a:r>
              <a:rPr lang="nl-BE" sz="1800" b="1" dirty="0"/>
              <a:t>tweede of bijkomende, vrijstaande bedrijfswoning</a:t>
            </a:r>
            <a:r>
              <a:rPr lang="nl-BE" sz="1800" dirty="0"/>
              <a:t> bij eenzelfde bedrijf </a:t>
            </a:r>
            <a:r>
              <a:rPr lang="nl-BE" sz="1800" b="1" dirty="0"/>
              <a:t>moet worden geweigerd</a:t>
            </a:r>
            <a:r>
              <a:rPr lang="nl-BE" sz="1800" dirty="0"/>
              <a:t>.</a:t>
            </a:r>
          </a:p>
          <a:p>
            <a:pPr lvl="2" indent="-342900"/>
            <a:r>
              <a:rPr lang="nl-BE" sz="1800" dirty="0"/>
              <a:t>Vroeger kon getracht worden om een aparte tweede bedrijfswoning vergund te krijgen als bedrijf op volwaardige wijze twee gezinnen kon voorzien. De Codextrein sluit deze mogelijkheid uit zodat </a:t>
            </a:r>
            <a:r>
              <a:rPr lang="nl-BE" sz="1800" b="1" dirty="0"/>
              <a:t>enkel inpandig </a:t>
            </a:r>
            <a:r>
              <a:rPr lang="nl-BE" sz="1800" dirty="0"/>
              <a:t>kan voorzien worden in de huisvesting van een tweede gezin waarbij enkel beperkt kan afgeweken worden op het mogelijk bouwvolume.</a:t>
            </a:r>
          </a:p>
          <a:p>
            <a:pPr marL="400050" lvl="1" indent="0">
              <a:buNone/>
            </a:pPr>
            <a:r>
              <a:rPr lang="nl-BE" dirty="0"/>
              <a:t> </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19</a:t>
            </a:fld>
            <a:endParaRPr lang="nl-BE" dirty="0"/>
          </a:p>
        </p:txBody>
      </p:sp>
    </p:spTree>
    <p:extLst>
      <p:ext uri="{BB962C8B-B14F-4D97-AF65-F5344CB8AC3E}">
        <p14:creationId xmlns:p14="http://schemas.microsoft.com/office/powerpoint/2010/main" val="167693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latin typeface="+mj-lt"/>
              </a:rPr>
              <a:t>Inhoud</a:t>
            </a:r>
          </a:p>
        </p:txBody>
      </p:sp>
      <p:sp>
        <p:nvSpPr>
          <p:cNvPr id="4" name="Tijdelijke aanduiding voor tekst 3"/>
          <p:cNvSpPr>
            <a:spLocks noGrp="1"/>
          </p:cNvSpPr>
          <p:nvPr>
            <p:ph type="body" sz="quarter" idx="10"/>
          </p:nvPr>
        </p:nvSpPr>
        <p:spPr/>
        <p:txBody>
          <a:bodyPr/>
          <a:lstStyle/>
          <a:p>
            <a:r>
              <a:rPr lang="nl-BE" sz="2000" dirty="0"/>
              <a:t>Inleiding</a:t>
            </a:r>
          </a:p>
          <a:p>
            <a:r>
              <a:rPr lang="nl-BE" sz="2000" dirty="0"/>
              <a:t>Codextrein - wijzigingen aan de Vlaamse Codex Ruimtelijke Ordening (VCRO) </a:t>
            </a:r>
          </a:p>
          <a:p>
            <a:r>
              <a:rPr lang="nl-BE" sz="2000" dirty="0"/>
              <a:t>Omgevingstrein – wijzigingen aan het Omgevingsvergunningsdecreet (OVD)</a:t>
            </a:r>
          </a:p>
          <a:p>
            <a:endParaRPr lang="nl-BE" dirty="0"/>
          </a:p>
        </p:txBody>
      </p:sp>
    </p:spTree>
    <p:extLst>
      <p:ext uri="{BB962C8B-B14F-4D97-AF65-F5344CB8AC3E}">
        <p14:creationId xmlns:p14="http://schemas.microsoft.com/office/powerpoint/2010/main" val="62789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fontScale="55000" lnSpcReduction="20000"/>
          </a:bodyPr>
          <a:lstStyle/>
          <a:p>
            <a:pPr marL="514350" indent="-514350">
              <a:buFont typeface="+mj-lt"/>
              <a:buAutoNum type="romanUcPeriod" startAt="2"/>
            </a:pPr>
            <a:r>
              <a:rPr lang="nl-BE" sz="3400" dirty="0"/>
              <a:t>Vergunningen – beoordelingsgronden </a:t>
            </a:r>
          </a:p>
          <a:p>
            <a:pPr lvl="1" indent="-342900"/>
            <a:r>
              <a:rPr lang="nl-BE" sz="3300" dirty="0">
                <a:solidFill>
                  <a:schemeClr val="tx1"/>
                </a:solidFill>
              </a:rPr>
              <a:t>Reservatiestroken </a:t>
            </a:r>
          </a:p>
          <a:p>
            <a:pPr lvl="2" indent="-342900"/>
            <a:r>
              <a:rPr lang="nl-BE" sz="2900" dirty="0">
                <a:solidFill>
                  <a:schemeClr val="tx1"/>
                </a:solidFill>
              </a:rPr>
              <a:t>Afstand van meerwaarde bij werken uitgevoegd in reservatiestroken – </a:t>
            </a:r>
            <a:r>
              <a:rPr lang="nl-BE" sz="2900" i="1" dirty="0">
                <a:solidFill>
                  <a:schemeClr val="accent6"/>
                </a:solidFill>
              </a:rPr>
              <a:t>art. 4.3.8 VCRO</a:t>
            </a:r>
          </a:p>
          <a:p>
            <a:pPr lvl="3" indent="-342900"/>
            <a:r>
              <a:rPr lang="nl-BE" sz="2500" dirty="0"/>
              <a:t>Er kan ontwikkeld worden in reservatiestroken onder bepaalde voorwaarden. Zo is het mogelijk dat de adviesinstanties te kennen geven dat ze de reservatiestrook niet zullen aanwenden voor een termijn van minstens 5 jaar. </a:t>
            </a:r>
          </a:p>
          <a:p>
            <a:pPr lvl="4" indent="-342900"/>
            <a:r>
              <a:rPr lang="nl-BE" sz="2400" dirty="0"/>
              <a:t>Voor het verstrijken van de termijn : Indien men toch overgaat tot onteigening, dan zal men recht hebben op</a:t>
            </a:r>
            <a:r>
              <a:rPr lang="nl-BE" sz="2400" b="1" dirty="0"/>
              <a:t> een volledige vergoeding</a:t>
            </a:r>
            <a:r>
              <a:rPr lang="nl-BE" sz="2400" dirty="0"/>
              <a:t>. </a:t>
            </a:r>
          </a:p>
          <a:p>
            <a:pPr lvl="4" indent="-342900"/>
            <a:r>
              <a:rPr lang="nl-BE" sz="2400" dirty="0"/>
              <a:t>Na het verstrijken van de termijn zal er sowieso nog rekening gehouden worden met de waardevermeerdering die voortvloeit uit de volgende handelingen aan bestaande, hoofdzakelijk vergunde constructies:</a:t>
            </a:r>
          </a:p>
          <a:p>
            <a:pPr lvl="5" indent="-342900"/>
            <a:r>
              <a:rPr lang="nl-BE" sz="2200" dirty="0"/>
              <a:t>Onderhoudswerken;</a:t>
            </a:r>
          </a:p>
          <a:p>
            <a:pPr lvl="5" indent="-342900"/>
            <a:r>
              <a:rPr lang="nl-BE" sz="2200" dirty="0"/>
              <a:t>Vergunde stabiliteitswerken;</a:t>
            </a:r>
          </a:p>
          <a:p>
            <a:pPr lvl="5" indent="-342900"/>
            <a:r>
              <a:rPr lang="nl-BE" sz="2200" dirty="0"/>
              <a:t>Van vergunning vrijgestelde handelingen binnen het bestaand bouwvolume;</a:t>
            </a:r>
          </a:p>
          <a:p>
            <a:pPr lvl="5" indent="-342900"/>
            <a:r>
              <a:rPr lang="nl-BE" sz="2200" dirty="0"/>
              <a:t>Vergunde verbouwingen binnen het bestaande bouwvolume;</a:t>
            </a:r>
          </a:p>
          <a:p>
            <a:pPr lvl="5" indent="-342900"/>
            <a:r>
              <a:rPr lang="nl-BE" sz="2200" dirty="0"/>
              <a:t>Vergunde herstelwerken na vernietiging of beschadiging door vreemde oorzaak;</a:t>
            </a:r>
          </a:p>
          <a:p>
            <a:pPr lvl="5" indent="-342900"/>
            <a:r>
              <a:rPr lang="nl-BE" sz="2200" dirty="0"/>
              <a:t>Handelingen als vermeld in art. 4.4.19 §1 VCRO – milieutechnische ingrepen (uitbreiden bestaande zonevreemde constructie, niet zijnde woningbouw)</a:t>
            </a:r>
          </a:p>
          <a:p>
            <a:pPr lvl="2" indent="-342900"/>
            <a:r>
              <a:rPr lang="nl-BE" sz="2900" dirty="0"/>
              <a:t>Opheffing van reservatiestroken volgens het gewestplan – </a:t>
            </a:r>
            <a:r>
              <a:rPr lang="nl-BE" sz="2900" i="1" dirty="0"/>
              <a:t>art. 7.4.2/3 VCRO</a:t>
            </a:r>
          </a:p>
          <a:p>
            <a:pPr lvl="3" indent="-342900"/>
            <a:r>
              <a:rPr lang="nl-BE" sz="2500" dirty="0"/>
              <a:t>Uiterlijk op 31 december 2018 bepaalt de VR welke reservatiestroken die in overdruk zijn afgebakend in gewestplannen of </a:t>
            </a:r>
            <a:r>
              <a:rPr lang="nl-BE" sz="2500" dirty="0" err="1"/>
              <a:t>APA’s</a:t>
            </a:r>
            <a:r>
              <a:rPr lang="nl-BE" sz="2500" dirty="0"/>
              <a:t> (al dan niet deels) opgeheven worden. </a:t>
            </a:r>
          </a:p>
          <a:p>
            <a:pPr lvl="3" indent="-342900"/>
            <a:r>
              <a:rPr lang="nl-BE" sz="2500" dirty="0"/>
              <a:t>Beslissing VR bevat cartografische aanduiding – </a:t>
            </a:r>
            <a:r>
              <a:rPr lang="nl-BE" sz="2500" b="1" dirty="0"/>
              <a:t>reservatiestrokenkaart</a:t>
            </a:r>
            <a:r>
              <a:rPr lang="nl-BE" sz="2500" dirty="0"/>
              <a:t> – die gepubliceerd wordt in het Belgisch Staatsblad</a:t>
            </a:r>
          </a:p>
          <a:p>
            <a:pPr lvl="3" indent="-342900"/>
            <a:r>
              <a:rPr lang="nl-BE" sz="2500" dirty="0"/>
              <a:t>Gevolg: opheffing van de rooilijn en achteruitbouwstrook vastgesteld in de reservatiestrook – ontwikkeling volgens grondkleur</a:t>
            </a:r>
          </a:p>
          <a:p>
            <a:pPr lvl="3" indent="-342900"/>
            <a:r>
              <a:rPr lang="nl-BE" sz="2500" dirty="0"/>
              <a:t>Rooilijnplan blijft wel gelden indien niet vastgesteld ter realisatie van de reservatiestrook</a:t>
            </a:r>
          </a:p>
          <a:p>
            <a:pPr marL="400050" lvl="1" indent="0">
              <a:buNone/>
            </a:pPr>
            <a:r>
              <a:rPr lang="nl-BE" dirty="0"/>
              <a:t> </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20</a:t>
            </a:fld>
            <a:endParaRPr lang="nl-BE" dirty="0"/>
          </a:p>
        </p:txBody>
      </p:sp>
    </p:spTree>
    <p:extLst>
      <p:ext uri="{BB962C8B-B14F-4D97-AF65-F5344CB8AC3E}">
        <p14:creationId xmlns:p14="http://schemas.microsoft.com/office/powerpoint/2010/main" val="361196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052736"/>
            <a:ext cx="8229600" cy="5472608"/>
          </a:xfrm>
        </p:spPr>
        <p:txBody>
          <a:bodyPr>
            <a:normAutofit/>
          </a:bodyPr>
          <a:lstStyle/>
          <a:p>
            <a:pPr marL="514350" indent="-514350">
              <a:buFont typeface="+mj-lt"/>
              <a:buAutoNum type="romanUcPeriod" startAt="2"/>
            </a:pPr>
            <a:r>
              <a:rPr lang="nl-BE" dirty="0"/>
              <a:t>Vergunningen – afwijken van stedenbouwkundige voorschriften  </a:t>
            </a:r>
          </a:p>
          <a:p>
            <a:pPr lvl="1" indent="-342900"/>
            <a:r>
              <a:rPr lang="nl-BE" sz="2000" dirty="0">
                <a:solidFill>
                  <a:schemeClr val="tx1"/>
                </a:solidFill>
              </a:rPr>
              <a:t>Erfgoed – </a:t>
            </a:r>
            <a:r>
              <a:rPr lang="nl-BE" sz="2000" i="1" dirty="0">
                <a:solidFill>
                  <a:schemeClr val="tx1"/>
                </a:solidFill>
              </a:rPr>
              <a:t>art. 4.4.6. VCRO </a:t>
            </a:r>
          </a:p>
          <a:p>
            <a:pPr lvl="2" indent="-342900"/>
            <a:r>
              <a:rPr lang="nl-BE" sz="1800" dirty="0">
                <a:solidFill>
                  <a:schemeClr val="tx1"/>
                </a:solidFill>
              </a:rPr>
              <a:t>Uitbreiding bouw/ontwikkelingsmogelijkheden voor beschermd monument, stads- en dorpsgezicht en cultuurhistorisch landschap of archeologische site</a:t>
            </a:r>
          </a:p>
          <a:p>
            <a:pPr lvl="3" indent="-342900"/>
            <a:r>
              <a:rPr lang="nl-BE" sz="1600" dirty="0">
                <a:solidFill>
                  <a:schemeClr val="tx1"/>
                </a:solidFill>
              </a:rPr>
              <a:t>Ontwikkeling in afwijking van de voorschriften mogelijk na advies van het Agentschap Onroerend Erfgoed</a:t>
            </a:r>
          </a:p>
          <a:p>
            <a:pPr lvl="4" indent="-342900"/>
            <a:r>
              <a:rPr lang="nl-BE" sz="1400" dirty="0">
                <a:solidFill>
                  <a:schemeClr val="tx1"/>
                </a:solidFill>
              </a:rPr>
              <a:t>Vroeger : nood aan gunstig advies</a:t>
            </a:r>
          </a:p>
          <a:p>
            <a:pPr lvl="4" indent="-342900"/>
            <a:r>
              <a:rPr lang="nl-BE" sz="1400" dirty="0">
                <a:solidFill>
                  <a:schemeClr val="tx1"/>
                </a:solidFill>
              </a:rPr>
              <a:t>Nu : een advies, dit kan aldus ook ongunstig zijn MAAR strengere motivatieverplichting</a:t>
            </a:r>
          </a:p>
          <a:p>
            <a:pPr lvl="3" indent="-342900"/>
            <a:r>
              <a:rPr lang="nl-BE" sz="1600" dirty="0"/>
              <a:t>Ook verhardingen, parkings, ondergrondse constructies, technische constructies en onthaalinfrastructuur kunnen voorzien worden (en niet louter en alleen ontsluitingen).</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21</a:t>
            </a:fld>
            <a:endParaRPr lang="nl-BE" dirty="0"/>
          </a:p>
        </p:txBody>
      </p:sp>
    </p:spTree>
    <p:extLst>
      <p:ext uri="{BB962C8B-B14F-4D97-AF65-F5344CB8AC3E}">
        <p14:creationId xmlns:p14="http://schemas.microsoft.com/office/powerpoint/2010/main" val="459767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a:bodyPr>
          <a:lstStyle/>
          <a:p>
            <a:pPr marL="514350" indent="-514350">
              <a:buFont typeface="+mj-lt"/>
              <a:buAutoNum type="romanUcPeriod" startAt="2"/>
            </a:pPr>
            <a:r>
              <a:rPr lang="nl-BE" dirty="0"/>
              <a:t>Vergunningen – afwijken van stedenbouwkundige voorschriften  </a:t>
            </a:r>
          </a:p>
          <a:p>
            <a:pPr lvl="1" indent="-342900"/>
            <a:r>
              <a:rPr lang="nl-BE" sz="2000" dirty="0">
                <a:solidFill>
                  <a:schemeClr val="tx1"/>
                </a:solidFill>
              </a:rPr>
              <a:t>Invulling gebied voor milieubelastende/milieuvervuilende industrie of regionaal bedrijventerrein – </a:t>
            </a:r>
            <a:r>
              <a:rPr lang="nl-BE" sz="2000" i="1" dirty="0">
                <a:solidFill>
                  <a:schemeClr val="tx1"/>
                </a:solidFill>
              </a:rPr>
              <a:t>art. 4.4.8/1 VCRO </a:t>
            </a:r>
          </a:p>
          <a:p>
            <a:pPr lvl="2" indent="-342900"/>
            <a:endParaRPr lang="nl-BE" dirty="0">
              <a:solidFill>
                <a:schemeClr val="tx1"/>
              </a:solidFill>
            </a:endParaRPr>
          </a:p>
          <a:p>
            <a:pPr lvl="2" indent="-342900"/>
            <a:r>
              <a:rPr lang="nl-BE" sz="1800" dirty="0">
                <a:solidFill>
                  <a:schemeClr val="tx1"/>
                </a:solidFill>
              </a:rPr>
              <a:t>Vroeger voorzag VCRO mogelijkheid voor inplanting van KMO of ambachtelijke bedrijven in gebieden van maximum 3 ha voor milieubelastende en milieuvervuilende industrie</a:t>
            </a:r>
          </a:p>
          <a:p>
            <a:pPr lvl="2" indent="-342900"/>
            <a:endParaRPr lang="nl-BE" sz="1800" dirty="0">
              <a:solidFill>
                <a:schemeClr val="tx1"/>
              </a:solidFill>
            </a:endParaRPr>
          </a:p>
          <a:p>
            <a:pPr lvl="2" indent="-342900"/>
            <a:r>
              <a:rPr lang="nl-BE" sz="1800" dirty="0">
                <a:solidFill>
                  <a:schemeClr val="tx1"/>
                </a:solidFill>
              </a:rPr>
              <a:t>Nu : uitbreiding van deze mogelijkheid tot gebieden van 10 ha:</a:t>
            </a:r>
          </a:p>
          <a:p>
            <a:pPr lvl="3" indent="-342900"/>
            <a:r>
              <a:rPr lang="nl-BE" sz="1600" dirty="0">
                <a:solidFill>
                  <a:schemeClr val="tx1"/>
                </a:solidFill>
              </a:rPr>
              <a:t>Tot 3 ha: onbeperkt</a:t>
            </a:r>
          </a:p>
          <a:p>
            <a:pPr lvl="3" indent="-342900"/>
            <a:r>
              <a:rPr lang="nl-BE" sz="1600" dirty="0">
                <a:solidFill>
                  <a:schemeClr val="tx1"/>
                </a:solidFill>
              </a:rPr>
              <a:t>Tussen 3ha en 10 ha: reeds de helft van het gebied moet ingenomen zijn door bedrijven </a:t>
            </a:r>
          </a:p>
          <a:p>
            <a:pPr lvl="3" indent="-342900"/>
            <a:endParaRPr lang="nl-BE" dirty="0">
              <a:solidFill>
                <a:schemeClr val="tx1"/>
              </a:solidFill>
            </a:endParaRP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22</a:t>
            </a:fld>
            <a:endParaRPr lang="nl-BE" dirty="0"/>
          </a:p>
        </p:txBody>
      </p:sp>
    </p:spTree>
    <p:extLst>
      <p:ext uri="{BB962C8B-B14F-4D97-AF65-F5344CB8AC3E}">
        <p14:creationId xmlns:p14="http://schemas.microsoft.com/office/powerpoint/2010/main" val="73262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fontScale="85000" lnSpcReduction="20000"/>
          </a:bodyPr>
          <a:lstStyle/>
          <a:p>
            <a:pPr marL="514350" indent="-514350">
              <a:buFont typeface="+mj-lt"/>
              <a:buAutoNum type="romanUcPeriod" startAt="2"/>
            </a:pPr>
            <a:r>
              <a:rPr lang="nl-BE" sz="2800" dirty="0"/>
              <a:t>Vergunningen – afwijken van stedenbouwkundige voorschriften  </a:t>
            </a:r>
          </a:p>
          <a:p>
            <a:pPr lvl="1" indent="-342900"/>
            <a:r>
              <a:rPr lang="nl-BE" dirty="0">
                <a:solidFill>
                  <a:schemeClr val="tx1"/>
                </a:solidFill>
              </a:rPr>
              <a:t>Stalling voor weidedieren, niet gekoppeld aan beroepslandbouw – </a:t>
            </a:r>
            <a:r>
              <a:rPr lang="nl-BE" i="1" dirty="0">
                <a:solidFill>
                  <a:schemeClr val="tx1"/>
                </a:solidFill>
              </a:rPr>
              <a:t>art. 4.4.8/2 VCRO </a:t>
            </a:r>
          </a:p>
          <a:p>
            <a:pPr lvl="2" indent="-342900"/>
            <a:r>
              <a:rPr lang="nl-BE" sz="2100" dirty="0">
                <a:solidFill>
                  <a:schemeClr val="tx1"/>
                </a:solidFill>
              </a:rPr>
              <a:t>Voor gebieden die tot de ‘landbouw’ behoren, in zoverre er geen bestaande stallen zijn, kunnen er ook terug stallen geplaatst worden, niet gekoppeld aan beroepslandbouwbedrijf. </a:t>
            </a:r>
          </a:p>
          <a:p>
            <a:pPr lvl="2" indent="-342900"/>
            <a:r>
              <a:rPr lang="nl-BE" sz="2100" dirty="0">
                <a:solidFill>
                  <a:schemeClr val="tx1"/>
                </a:solidFill>
              </a:rPr>
              <a:t>Maar voorwaarden:</a:t>
            </a:r>
          </a:p>
          <a:p>
            <a:pPr lvl="3" indent="-342900"/>
            <a:r>
              <a:rPr lang="nl-BE" dirty="0">
                <a:solidFill>
                  <a:schemeClr val="tx1"/>
                </a:solidFill>
              </a:rPr>
              <a:t>Stal moet opgericht worden binnen 50 meter van hoofdzakelijk vergunde of vergund geachte residentiële woning of bedrijfswoning (verschillend perceel en eigenaar mogelijk maar bewijs nodig van het effectief houden van paarden)</a:t>
            </a:r>
          </a:p>
          <a:p>
            <a:pPr lvl="3" indent="-342900"/>
            <a:r>
              <a:rPr lang="nl-BE" dirty="0">
                <a:solidFill>
                  <a:schemeClr val="tx1"/>
                </a:solidFill>
              </a:rPr>
              <a:t>Max. kroonlijsthoogte stal = 3,5 meter</a:t>
            </a:r>
          </a:p>
          <a:p>
            <a:pPr lvl="3" indent="-342900"/>
            <a:r>
              <a:rPr lang="nl-BE" dirty="0">
                <a:solidFill>
                  <a:schemeClr val="tx1"/>
                </a:solidFill>
              </a:rPr>
              <a:t>Max. vloeroppervlakte 120 m² per hectare graasland met een absoluut maximum van 200 m²</a:t>
            </a:r>
          </a:p>
          <a:p>
            <a:pPr lvl="3" indent="-342900"/>
            <a:r>
              <a:rPr lang="nl-BE" dirty="0">
                <a:solidFill>
                  <a:schemeClr val="tx1"/>
                </a:solidFill>
              </a:rPr>
              <a:t>Als er gedurende 5 jaar geen weidedieren worden gehouden, afbraak (controle – registratie dieren)</a:t>
            </a:r>
          </a:p>
          <a:p>
            <a:pPr lvl="2" indent="-342900"/>
            <a:r>
              <a:rPr lang="nl-BE" sz="2100" dirty="0">
                <a:solidFill>
                  <a:schemeClr val="tx1"/>
                </a:solidFill>
              </a:rPr>
              <a:t>Bijzondere motivering voor wat betreft de landschappelijke inpasbaarheid in het gebied</a:t>
            </a:r>
          </a:p>
          <a:p>
            <a:pPr lvl="2" indent="-342900"/>
            <a:r>
              <a:rPr lang="nl-BE" sz="2100" dirty="0">
                <a:solidFill>
                  <a:schemeClr val="tx1"/>
                </a:solidFill>
              </a:rPr>
              <a:t>Geen toepassing in :</a:t>
            </a:r>
          </a:p>
          <a:p>
            <a:pPr lvl="3" indent="-342900"/>
            <a:r>
              <a:rPr lang="nl-BE" dirty="0">
                <a:solidFill>
                  <a:schemeClr val="tx1"/>
                </a:solidFill>
              </a:rPr>
              <a:t>Ruimtelijk kwetsbaar gebied</a:t>
            </a:r>
          </a:p>
          <a:p>
            <a:pPr lvl="3" indent="-342900"/>
            <a:r>
              <a:rPr lang="nl-BE" dirty="0">
                <a:solidFill>
                  <a:schemeClr val="tx1"/>
                </a:solidFill>
              </a:rPr>
              <a:t>Bouwvrij agrarisch gebied of agrarisch gebied met overdruk natuurverweving in plannen van aanleg of </a:t>
            </a:r>
            <a:r>
              <a:rPr lang="nl-BE" dirty="0" err="1">
                <a:solidFill>
                  <a:schemeClr val="tx1"/>
                </a:solidFill>
              </a:rPr>
              <a:t>RUP’s</a:t>
            </a:r>
            <a:endParaRPr lang="nl-BE" dirty="0">
              <a:solidFill>
                <a:schemeClr val="tx1"/>
              </a:solidFill>
            </a:endParaRPr>
          </a:p>
          <a:p>
            <a:pPr lvl="3" indent="-342900"/>
            <a:endParaRPr lang="nl-BE" dirty="0">
              <a:solidFill>
                <a:schemeClr val="tx1"/>
              </a:solidFill>
            </a:endParaRP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23</a:t>
            </a:fld>
            <a:endParaRPr lang="nl-BE" dirty="0"/>
          </a:p>
        </p:txBody>
      </p:sp>
    </p:spTree>
    <p:extLst>
      <p:ext uri="{BB962C8B-B14F-4D97-AF65-F5344CB8AC3E}">
        <p14:creationId xmlns:p14="http://schemas.microsoft.com/office/powerpoint/2010/main" val="415435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a:bodyPr>
          <a:lstStyle/>
          <a:p>
            <a:pPr marL="514350" indent="-514350">
              <a:buFont typeface="+mj-lt"/>
              <a:buAutoNum type="romanUcPeriod" startAt="2"/>
            </a:pPr>
            <a:r>
              <a:rPr lang="nl-BE" dirty="0"/>
              <a:t>Vergunningen – afwijken van stedenbouwkundige voorschriften  </a:t>
            </a:r>
          </a:p>
          <a:p>
            <a:pPr lvl="1" indent="-342900"/>
            <a:r>
              <a:rPr lang="nl-BE" sz="2000" dirty="0">
                <a:solidFill>
                  <a:schemeClr val="tx1"/>
                </a:solidFill>
              </a:rPr>
              <a:t>Handelingen in ontginningsgebied – </a:t>
            </a:r>
            <a:r>
              <a:rPr lang="nl-BE" sz="2000" i="1" dirty="0">
                <a:solidFill>
                  <a:schemeClr val="tx1"/>
                </a:solidFill>
              </a:rPr>
              <a:t>art. 4.4.8/3 VCRO </a:t>
            </a:r>
          </a:p>
          <a:p>
            <a:pPr lvl="2" indent="-342900"/>
            <a:r>
              <a:rPr lang="nl-BE" sz="1800" dirty="0">
                <a:solidFill>
                  <a:schemeClr val="tx1"/>
                </a:solidFill>
              </a:rPr>
              <a:t>Ook mechanische bewerking van de ontgonnen delfstoffen mogelijk net als de verrijking van de ontgonnen delfstoffen door menging met afbraakstoffen in het kader van een duurzaam materialenkringloop</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24</a:t>
            </a:fld>
            <a:endParaRPr lang="nl-BE" dirty="0"/>
          </a:p>
        </p:txBody>
      </p:sp>
    </p:spTree>
    <p:extLst>
      <p:ext uri="{BB962C8B-B14F-4D97-AF65-F5344CB8AC3E}">
        <p14:creationId xmlns:p14="http://schemas.microsoft.com/office/powerpoint/2010/main" val="692386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fontScale="77500" lnSpcReduction="20000"/>
          </a:bodyPr>
          <a:lstStyle/>
          <a:p>
            <a:pPr marL="514350" indent="-514350">
              <a:buFont typeface="+mj-lt"/>
              <a:buAutoNum type="romanUcPeriod" startAt="2"/>
            </a:pPr>
            <a:r>
              <a:rPr lang="nl-BE" sz="3100" dirty="0"/>
              <a:t>Vergunningen – afwijken van stedenbouwkundige voorschriften  </a:t>
            </a:r>
          </a:p>
          <a:p>
            <a:pPr lvl="1" indent="-342900"/>
            <a:r>
              <a:rPr lang="nl-BE" sz="2600" dirty="0">
                <a:solidFill>
                  <a:schemeClr val="tx1"/>
                </a:solidFill>
              </a:rPr>
              <a:t>Handelingen sorterend onder voorschriften van een BPA dat ouder is dan 15 jaar – </a:t>
            </a:r>
            <a:r>
              <a:rPr lang="nl-BE" sz="2600" i="1" dirty="0">
                <a:solidFill>
                  <a:schemeClr val="tx1"/>
                </a:solidFill>
              </a:rPr>
              <a:t>art. 4.4.9/1 VCRO </a:t>
            </a:r>
          </a:p>
          <a:p>
            <a:pPr lvl="2" indent="-342900"/>
            <a:r>
              <a:rPr lang="nl-BE" sz="2300" dirty="0"/>
              <a:t>De vergunningverlenende overheid </a:t>
            </a:r>
            <a:r>
              <a:rPr lang="nl-BE" sz="2300" b="1" dirty="0"/>
              <a:t>mag</a:t>
            </a:r>
            <a:r>
              <a:rPr lang="nl-BE" sz="2300" dirty="0"/>
              <a:t> bij de beoordeling van aanvragen afwijken van de stedenbouwkundige voorschriften van een BPA maar enkele voorwaarden:</a:t>
            </a:r>
          </a:p>
          <a:p>
            <a:pPr lvl="3" indent="-342900"/>
            <a:r>
              <a:rPr lang="nl-BE" dirty="0"/>
              <a:t>Het BPA moet ouder zijn dan 15 jaar op het moment van indienen van de aanvraag (bij wijzigingen kijken naar recentste wijziging);</a:t>
            </a:r>
          </a:p>
          <a:p>
            <a:pPr lvl="3" indent="-342900"/>
            <a:r>
              <a:rPr lang="nl-BE" dirty="0"/>
              <a:t>Er kunnen </a:t>
            </a:r>
            <a:r>
              <a:rPr lang="nl-BE" b="1" dirty="0"/>
              <a:t>geen afwijkingen </a:t>
            </a:r>
            <a:r>
              <a:rPr lang="nl-BE" dirty="0"/>
              <a:t>toegestaan worden voor wat betreft wegenis, openbaar groen en erfgoedwaarden;</a:t>
            </a:r>
          </a:p>
          <a:p>
            <a:pPr lvl="3" indent="-342900"/>
            <a:r>
              <a:rPr lang="nl-BE" dirty="0"/>
              <a:t>De afwijking kan enkel toegestaan worden voor voorschriften van een BPA dewelke </a:t>
            </a:r>
            <a:r>
              <a:rPr lang="nl-BE" b="1" dirty="0"/>
              <a:t>een aanvulling </a:t>
            </a:r>
            <a:r>
              <a:rPr lang="nl-BE" dirty="0"/>
              <a:t>(afwijkende bestemming?) vormen op een gebied dat</a:t>
            </a:r>
          </a:p>
          <a:p>
            <a:pPr lvl="4" indent="-342900"/>
            <a:r>
              <a:rPr lang="nl-BE" sz="1700" dirty="0"/>
              <a:t>Volgens het gewestplan (gebiedsaanduidingen volgens KB 28 december 1972) gelegen is in</a:t>
            </a:r>
          </a:p>
          <a:p>
            <a:pPr lvl="5" indent="-342900"/>
            <a:r>
              <a:rPr lang="nl-BE" sz="1700" dirty="0"/>
              <a:t>Woongebied, met uitzondering van woonparken;</a:t>
            </a:r>
          </a:p>
          <a:p>
            <a:pPr lvl="5" indent="-342900"/>
            <a:r>
              <a:rPr lang="nl-BE" sz="1700" dirty="0"/>
              <a:t>Industriegebieden in de ruime zin;</a:t>
            </a:r>
          </a:p>
          <a:p>
            <a:pPr lvl="5" indent="-342900"/>
            <a:r>
              <a:rPr lang="nl-BE" sz="1700" dirty="0"/>
              <a:t>Dienstverleningsgebieden;</a:t>
            </a:r>
          </a:p>
          <a:p>
            <a:pPr lvl="5" indent="-342900"/>
            <a:r>
              <a:rPr lang="nl-BE" sz="1700" dirty="0"/>
              <a:t>Gebieden voor gemeenschapsvoorzieningen en openbare nutsvoorzieningen</a:t>
            </a:r>
          </a:p>
          <a:p>
            <a:pPr lvl="4" indent="-342900"/>
            <a:r>
              <a:rPr lang="nl-BE" sz="1700" dirty="0"/>
              <a:t>Volgens de aanvullende voorschriften van het gewestplan gelegen is in de in het artikel opgesomde gebieden</a:t>
            </a:r>
          </a:p>
          <a:p>
            <a:pPr lvl="3" indent="-342900"/>
            <a:r>
              <a:rPr lang="nl-BE" dirty="0"/>
              <a:t>De afwijking kunnen zeker niet toegepast worden voor </a:t>
            </a:r>
            <a:r>
              <a:rPr lang="nl-BE" dirty="0" err="1"/>
              <a:t>BPA’s</a:t>
            </a:r>
            <a:r>
              <a:rPr lang="nl-BE" dirty="0"/>
              <a:t> die betrekking hebben op agrarisch gebied, ruimtelijk kwetsbaar gebied of recreatiegebied of voor gebieden die worden aangeduid als watergevoelig openruimtegebied.</a:t>
            </a:r>
          </a:p>
          <a:p>
            <a:pPr lvl="3" indent="-342900"/>
            <a:r>
              <a:rPr lang="nl-BE" dirty="0"/>
              <a:t>De aanvraag moet onderworpen worden aan een </a:t>
            </a:r>
            <a:r>
              <a:rPr lang="nl-BE" b="1" dirty="0"/>
              <a:t>openbaar onderzoek</a:t>
            </a:r>
            <a:r>
              <a:rPr lang="nl-BE" dirty="0"/>
              <a:t>.</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25</a:t>
            </a:fld>
            <a:endParaRPr lang="nl-BE" dirty="0"/>
          </a:p>
        </p:txBody>
      </p:sp>
    </p:spTree>
    <p:extLst>
      <p:ext uri="{BB962C8B-B14F-4D97-AF65-F5344CB8AC3E}">
        <p14:creationId xmlns:p14="http://schemas.microsoft.com/office/powerpoint/2010/main" val="329366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a:bodyPr>
          <a:lstStyle/>
          <a:p>
            <a:pPr marL="514350" indent="-514350">
              <a:buFont typeface="+mj-lt"/>
              <a:buAutoNum type="romanUcPeriod" startAt="2"/>
            </a:pPr>
            <a:r>
              <a:rPr lang="nl-BE" dirty="0"/>
              <a:t>Varia - tuincentra</a:t>
            </a:r>
          </a:p>
          <a:p>
            <a:pPr lvl="1" indent="-342900"/>
            <a:r>
              <a:rPr lang="nl-BE" sz="2000" dirty="0">
                <a:solidFill>
                  <a:schemeClr val="tx1"/>
                </a:solidFill>
              </a:rPr>
              <a:t>Planologisch attest en historisch gegroeide tuincentra – </a:t>
            </a:r>
            <a:r>
              <a:rPr lang="nl-BE" sz="2000" i="1" dirty="0">
                <a:solidFill>
                  <a:schemeClr val="tx1"/>
                </a:solidFill>
              </a:rPr>
              <a:t>art. 4.4.24 VCRO </a:t>
            </a:r>
          </a:p>
          <a:p>
            <a:pPr lvl="2" indent="-342900"/>
            <a:r>
              <a:rPr lang="nl-BE" sz="1800" dirty="0"/>
              <a:t>Historisch gegroeide tuincentra worden in bepaalde gevallen toegelaten tot het planologisch attest </a:t>
            </a:r>
          </a:p>
          <a:p>
            <a:pPr lvl="2" indent="-342900"/>
            <a:r>
              <a:rPr lang="nl-BE" sz="1800" dirty="0"/>
              <a:t>Maar verschillende voorwaarden : </a:t>
            </a:r>
          </a:p>
          <a:p>
            <a:pPr lvl="3" indent="-342900"/>
            <a:r>
              <a:rPr lang="nl-BE" sz="1600" dirty="0"/>
              <a:t>Het moet gelegen zijn in agrarisch gebied;</a:t>
            </a:r>
          </a:p>
          <a:p>
            <a:pPr lvl="3" indent="-342900"/>
            <a:r>
              <a:rPr lang="nl-BE" sz="1600" dirty="0"/>
              <a:t>De constructies voor normale bedrijfsvoering zijn vergund of vergund geacht;</a:t>
            </a:r>
          </a:p>
          <a:p>
            <a:pPr lvl="3" indent="-342900"/>
            <a:r>
              <a:rPr lang="nl-BE" sz="1600" dirty="0"/>
              <a:t>De wijziging van de hoofdfunctie land- en tuinbouw in detailhandel heeft uiterlijk op 1 mei 2000 plaatsgevonden;</a:t>
            </a:r>
          </a:p>
          <a:p>
            <a:pPr lvl="3" indent="-342900"/>
            <a:r>
              <a:rPr lang="nl-BE" sz="1600" dirty="0"/>
              <a:t>Minstens vijftig procent van het terrein bestaat uit serres of gronden die actief gebruikt worden voor het kweken of conditioneren van bloemen, planten of bomen en de serres of gronden sluiten aan bij het bedrijf;</a:t>
            </a:r>
          </a:p>
          <a:p>
            <a:pPr lvl="3" indent="-342900"/>
            <a:r>
              <a:rPr lang="nl-BE" sz="1600" dirty="0"/>
              <a:t>Minstens vijftig procent van de </a:t>
            </a:r>
            <a:r>
              <a:rPr lang="nl-BE" sz="1600" dirty="0" err="1"/>
              <a:t>nettohandelsoppervlakte</a:t>
            </a:r>
            <a:r>
              <a:rPr lang="nl-BE" sz="1600" dirty="0"/>
              <a:t> bestaat uit de verkoop van planten, bloemen of bomen, en maximaal vijftig procent van de </a:t>
            </a:r>
            <a:r>
              <a:rPr lang="nl-BE" sz="1600" dirty="0" err="1"/>
              <a:t>nettohandelsoppervlakte</a:t>
            </a:r>
            <a:r>
              <a:rPr lang="nl-BE" sz="1600" dirty="0"/>
              <a:t> bestaat ui de verkoop van aanverwante producten.</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26</a:t>
            </a:fld>
            <a:endParaRPr lang="nl-BE" dirty="0"/>
          </a:p>
        </p:txBody>
      </p:sp>
    </p:spTree>
    <p:extLst>
      <p:ext uri="{BB962C8B-B14F-4D97-AF65-F5344CB8AC3E}">
        <p14:creationId xmlns:p14="http://schemas.microsoft.com/office/powerpoint/2010/main" val="378707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980728"/>
            <a:ext cx="8229600" cy="5544616"/>
          </a:xfrm>
        </p:spPr>
        <p:txBody>
          <a:bodyPr>
            <a:normAutofit fontScale="55000" lnSpcReduction="20000"/>
          </a:bodyPr>
          <a:lstStyle/>
          <a:p>
            <a:pPr marL="514350" indent="-514350">
              <a:buFont typeface="+mj-lt"/>
              <a:buAutoNum type="romanUcPeriod" startAt="2"/>
            </a:pPr>
            <a:r>
              <a:rPr lang="nl-BE" sz="4400" dirty="0"/>
              <a:t>Varia – watergevoelige openruimtegebieden</a:t>
            </a:r>
          </a:p>
          <a:p>
            <a:pPr lvl="1" indent="-342900"/>
            <a:r>
              <a:rPr lang="nl-BE" sz="3600" dirty="0">
                <a:solidFill>
                  <a:schemeClr val="tx1"/>
                </a:solidFill>
              </a:rPr>
              <a:t>Invoering van de </a:t>
            </a:r>
            <a:r>
              <a:rPr lang="nl-BE" sz="3600" b="1" dirty="0">
                <a:solidFill>
                  <a:schemeClr val="tx1"/>
                </a:solidFill>
              </a:rPr>
              <a:t>watergevoelige openruimtegebieden </a:t>
            </a:r>
            <a:r>
              <a:rPr lang="nl-BE" sz="3600" dirty="0">
                <a:solidFill>
                  <a:schemeClr val="tx1"/>
                </a:solidFill>
              </a:rPr>
              <a:t>met het oog op de bescherming van de belangen van het watersysteem – </a:t>
            </a:r>
            <a:r>
              <a:rPr lang="nl-BE" sz="3600" i="1" dirty="0">
                <a:solidFill>
                  <a:schemeClr val="accent6"/>
                </a:solidFill>
              </a:rPr>
              <a:t>art. 5.6.8 VCRO </a:t>
            </a:r>
          </a:p>
          <a:p>
            <a:pPr lvl="2" indent="-342900"/>
            <a:r>
              <a:rPr lang="nl-BE" sz="2500" dirty="0"/>
              <a:t>Aanleiding : Decretale verankering van de gekende </a:t>
            </a:r>
            <a:r>
              <a:rPr lang="nl-BE" sz="2500" b="1" dirty="0"/>
              <a:t>signaalgebieden</a:t>
            </a:r>
            <a:r>
              <a:rPr lang="nl-BE" sz="2500" dirty="0"/>
              <a:t> (= nog niet ontwikkelde gebieden met bebouwbare bestemming met een mogelijke tegenstrijdigheid tussen huidige bestemmingsvoorschriften en de belangen van het watersysteem) – thans beleid via omzendbrief</a:t>
            </a:r>
          </a:p>
          <a:p>
            <a:pPr lvl="2" indent="-342900"/>
            <a:r>
              <a:rPr lang="nl-BE" sz="2500" dirty="0"/>
              <a:t>Wat ? De Vlaamse Regering kan gebieden waar een conflict bestaat tussen de verdere realisatie van de bestemming en de belangen van het watersysteem aanduiden als watergevoelig openruimtegebied. </a:t>
            </a:r>
          </a:p>
          <a:p>
            <a:pPr lvl="2" indent="-342900"/>
            <a:r>
              <a:rPr lang="nl-BE" sz="2500" dirty="0"/>
              <a:t>Hoe? Opmaken </a:t>
            </a:r>
            <a:r>
              <a:rPr lang="nl-BE" sz="2500" b="1" u="sng" dirty="0"/>
              <a:t>Waterkaart</a:t>
            </a:r>
            <a:r>
              <a:rPr lang="nl-BE" sz="2500" dirty="0"/>
              <a:t> waarbij de VR rekening moet houden met</a:t>
            </a:r>
          </a:p>
          <a:p>
            <a:pPr lvl="3" indent="-342900"/>
            <a:r>
              <a:rPr lang="nl-BE" dirty="0"/>
              <a:t>de juridische toestand van het gebied;</a:t>
            </a:r>
          </a:p>
          <a:p>
            <a:pPr lvl="3" indent="-342900"/>
            <a:r>
              <a:rPr lang="nl-BE" dirty="0"/>
              <a:t>het waterbergend vermogen van het gebied;</a:t>
            </a:r>
          </a:p>
          <a:p>
            <a:pPr lvl="3" indent="-342900"/>
            <a:r>
              <a:rPr lang="nl-BE" dirty="0"/>
              <a:t>de feitelijke toestand;</a:t>
            </a:r>
          </a:p>
          <a:p>
            <a:pPr lvl="3" indent="-342900"/>
            <a:r>
              <a:rPr lang="nl-BE" dirty="0"/>
              <a:t>acties of maatregelen gepland voor het gebied;</a:t>
            </a:r>
          </a:p>
          <a:p>
            <a:pPr lvl="3" indent="-342900"/>
            <a:r>
              <a:rPr lang="nl-BE" dirty="0"/>
              <a:t>de bezwaren geformuleerd tijdens het openbaar onderzoek;</a:t>
            </a:r>
          </a:p>
          <a:p>
            <a:pPr lvl="3" indent="-342900"/>
            <a:r>
              <a:rPr lang="nl-BE" dirty="0"/>
              <a:t>de uitgebrachte adviezen;</a:t>
            </a:r>
          </a:p>
          <a:p>
            <a:pPr lvl="3" indent="-342900"/>
            <a:r>
              <a:rPr lang="nl-BE" dirty="0"/>
              <a:t>vroegere beslissingen van de Vlaamse Regering over het betrokken gebied. </a:t>
            </a:r>
          </a:p>
          <a:p>
            <a:pPr lvl="2" indent="-342900"/>
            <a:r>
              <a:rPr lang="nl-BE" sz="2500" dirty="0"/>
              <a:t>Na de Boskaart nu dus een Waterkaart die vastgesteld wordt na </a:t>
            </a:r>
            <a:r>
              <a:rPr lang="nl-BE" sz="2500" b="1" dirty="0"/>
              <a:t>openbaar onderzoek</a:t>
            </a:r>
          </a:p>
          <a:p>
            <a:pPr lvl="2" indent="-342900"/>
            <a:r>
              <a:rPr lang="nl-BE" sz="2500" dirty="0"/>
              <a:t>Percelen die op de waterkaart liggen kunnen enkel nog maar gebruikt worden voor</a:t>
            </a:r>
          </a:p>
          <a:p>
            <a:pPr lvl="3" indent="-342900"/>
            <a:r>
              <a:rPr lang="nl-BE" dirty="0"/>
              <a:t>Waterbeheer</a:t>
            </a:r>
          </a:p>
          <a:p>
            <a:pPr lvl="3" indent="-342900"/>
            <a:r>
              <a:rPr lang="nl-BE" dirty="0"/>
              <a:t>Natuurbehoud</a:t>
            </a:r>
          </a:p>
          <a:p>
            <a:pPr lvl="3" indent="-342900"/>
            <a:r>
              <a:rPr lang="nl-BE" dirty="0"/>
              <a:t>Bosbouw</a:t>
            </a:r>
          </a:p>
          <a:p>
            <a:pPr lvl="3" indent="-342900"/>
            <a:r>
              <a:rPr lang="nl-BE" dirty="0"/>
              <a:t>Landschapszorg</a:t>
            </a:r>
          </a:p>
          <a:p>
            <a:pPr lvl="3" indent="-342900"/>
            <a:r>
              <a:rPr lang="nl-BE" dirty="0"/>
              <a:t>Landbouw</a:t>
            </a:r>
          </a:p>
          <a:p>
            <a:pPr lvl="3" indent="-342900"/>
            <a:r>
              <a:rPr lang="nl-BE" dirty="0"/>
              <a:t>Recreatieve nevengeschikte functies </a:t>
            </a:r>
          </a:p>
          <a:p>
            <a:pPr lvl="3" indent="-342900"/>
            <a:r>
              <a:rPr lang="nl-BE" dirty="0"/>
              <a:t>In bepaalde gevallen mag kleinschalige infrastructuur voorzien worden in functie van landbouw en voor de sociale, educatieve of recreatieve functie. </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27</a:t>
            </a:fld>
            <a:endParaRPr lang="nl-BE" dirty="0"/>
          </a:p>
        </p:txBody>
      </p:sp>
    </p:spTree>
    <p:extLst>
      <p:ext uri="{BB962C8B-B14F-4D97-AF65-F5344CB8AC3E}">
        <p14:creationId xmlns:p14="http://schemas.microsoft.com/office/powerpoint/2010/main" val="26573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052736"/>
            <a:ext cx="8229600" cy="5472608"/>
          </a:xfrm>
        </p:spPr>
        <p:txBody>
          <a:bodyPr>
            <a:normAutofit fontScale="77500" lnSpcReduction="20000"/>
          </a:bodyPr>
          <a:lstStyle/>
          <a:p>
            <a:pPr marL="514350" indent="-514350">
              <a:buFont typeface="+mj-lt"/>
              <a:buAutoNum type="romanUcPeriod" startAt="2"/>
            </a:pPr>
            <a:r>
              <a:rPr lang="nl-BE" sz="3100" dirty="0"/>
              <a:t>Varia – watergevoelige openruimtegebieden</a:t>
            </a:r>
          </a:p>
          <a:p>
            <a:pPr lvl="1" indent="-342900"/>
            <a:r>
              <a:rPr lang="nl-BE" sz="2600" dirty="0">
                <a:solidFill>
                  <a:schemeClr val="tx1"/>
                </a:solidFill>
              </a:rPr>
              <a:t>Invoering van de </a:t>
            </a:r>
            <a:r>
              <a:rPr lang="nl-BE" sz="2600" b="1" dirty="0">
                <a:solidFill>
                  <a:schemeClr val="tx1"/>
                </a:solidFill>
              </a:rPr>
              <a:t>watergevoelige openruimtegebieden </a:t>
            </a:r>
            <a:r>
              <a:rPr lang="nl-BE" sz="2600" dirty="0">
                <a:solidFill>
                  <a:schemeClr val="tx1"/>
                </a:solidFill>
              </a:rPr>
              <a:t>met het oog op de bescherming van de belangen van het watersysteem – </a:t>
            </a:r>
            <a:r>
              <a:rPr lang="nl-BE" sz="2600" i="1" dirty="0">
                <a:solidFill>
                  <a:schemeClr val="accent6"/>
                </a:solidFill>
              </a:rPr>
              <a:t>art. 5.6.8 VCRO </a:t>
            </a:r>
          </a:p>
          <a:p>
            <a:pPr lvl="2" indent="-342900"/>
            <a:r>
              <a:rPr lang="nl-BE" dirty="0"/>
              <a:t>Gevolg? </a:t>
            </a:r>
          </a:p>
          <a:p>
            <a:pPr lvl="3" indent="-342900"/>
            <a:r>
              <a:rPr lang="nl-BE" dirty="0"/>
              <a:t>De eventuele verleende verkavelingsvergunningen of principiële akkoorden (</a:t>
            </a:r>
            <a:r>
              <a:rPr lang="nl-BE" dirty="0" err="1"/>
              <a:t>cfr</a:t>
            </a:r>
            <a:r>
              <a:rPr lang="nl-BE" dirty="0"/>
              <a:t>. woonuitbreidingsgebied) zullen van rechtswege vervallen en de percelen worden dus niet meer bebouwbaar. </a:t>
            </a:r>
          </a:p>
          <a:p>
            <a:pPr lvl="3" indent="-342900"/>
            <a:r>
              <a:rPr lang="nl-BE" dirty="0"/>
              <a:t>Nadien kan een RUP worden opgemaakt voor deze gebieden doch de vergoeding wordt niet geregeld via de planschaderegeling. </a:t>
            </a:r>
          </a:p>
          <a:p>
            <a:pPr lvl="2" indent="-342900"/>
            <a:r>
              <a:rPr lang="nl-BE" dirty="0"/>
              <a:t>Vergoeding? </a:t>
            </a:r>
          </a:p>
          <a:p>
            <a:pPr lvl="3" indent="-342900"/>
            <a:r>
              <a:rPr lang="nl-BE" dirty="0"/>
              <a:t>Er is een aparte vergoeding voorzien, in navolging van de vaststelling van de waterkaart. </a:t>
            </a:r>
          </a:p>
          <a:p>
            <a:pPr lvl="3" indent="-342900"/>
            <a:r>
              <a:rPr lang="nl-BE" dirty="0"/>
              <a:t>Er zijn wel enkele voorwaarden aan gekoppeld: </a:t>
            </a:r>
          </a:p>
          <a:p>
            <a:pPr lvl="4" indent="-342900"/>
            <a:r>
              <a:rPr lang="nl-BE" dirty="0"/>
              <a:t>modaliteiten en toepassingsvoorwaarden volgens de planschaderegeling; </a:t>
            </a:r>
          </a:p>
          <a:p>
            <a:pPr lvl="5" indent="-342900"/>
            <a:r>
              <a:rPr lang="nl-BE" sz="1500" dirty="0"/>
              <a:t>MAAR belangrijke vraag: was perceel nog wel bouwfysisch geschikt ingevolge de zogenaamde waterproblematiek en maakt dit niet dat er geen vergoeding verschuldigd is?</a:t>
            </a:r>
          </a:p>
          <a:p>
            <a:pPr lvl="4" indent="-342900"/>
            <a:r>
              <a:rPr lang="nl-BE" dirty="0"/>
              <a:t>Recht op vergoeding ontstaat op de dag van de publicatie in het BS van het besluit van de Vlaamse Regering tot aanduiding van het watergevoelig openruimtegebied;</a:t>
            </a:r>
          </a:p>
          <a:p>
            <a:pPr lvl="4" indent="-342900"/>
            <a:r>
              <a:rPr lang="nl-BE" dirty="0"/>
              <a:t>Het vorderingsrecht vervalt twee jaar nadat het recht op vergoeding is ontstaan - DUS belangrijke verjaringstermijn!</a:t>
            </a:r>
          </a:p>
          <a:p>
            <a:pPr lvl="4" indent="-342900"/>
            <a:r>
              <a:rPr lang="nl-BE" dirty="0"/>
              <a:t>Enkel eigenaar of blote eigenaar van het perceel kan vergoeding claimen.</a:t>
            </a:r>
          </a:p>
          <a:p>
            <a:pPr lvl="3" indent="-342900"/>
            <a:r>
              <a:rPr lang="nl-BE" dirty="0"/>
              <a:t>Eens de vergoeding verschuldigd is kan de overheid de aanduiding op de kaart nog wel opheffen zodat geen vergoeding meer moet betaald worden. </a:t>
            </a:r>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28</a:t>
            </a:fld>
            <a:endParaRPr lang="nl-BE" dirty="0"/>
          </a:p>
        </p:txBody>
      </p:sp>
    </p:spTree>
    <p:extLst>
      <p:ext uri="{BB962C8B-B14F-4D97-AF65-F5344CB8AC3E}">
        <p14:creationId xmlns:p14="http://schemas.microsoft.com/office/powerpoint/2010/main" val="215716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a:bodyPr>
          <a:lstStyle/>
          <a:p>
            <a:pPr marL="514350" indent="-514350">
              <a:buFont typeface="+mj-lt"/>
              <a:buAutoNum type="romanUcPeriod" startAt="2"/>
            </a:pPr>
            <a:r>
              <a:rPr lang="nl-BE" dirty="0"/>
              <a:t>Varia – landschappelijk waardevolle gebieden</a:t>
            </a:r>
          </a:p>
          <a:p>
            <a:pPr lvl="1" indent="-342900"/>
            <a:r>
              <a:rPr lang="nl-BE" sz="2000" dirty="0">
                <a:solidFill>
                  <a:schemeClr val="tx1"/>
                </a:solidFill>
              </a:rPr>
              <a:t>Nadere verduidelijking over de </a:t>
            </a:r>
            <a:r>
              <a:rPr lang="nl-BE" sz="2000" b="1" dirty="0">
                <a:solidFill>
                  <a:schemeClr val="tx1"/>
                </a:solidFill>
              </a:rPr>
              <a:t>landschappelijk waardevolle gebieden</a:t>
            </a:r>
            <a:r>
              <a:rPr lang="nl-BE" sz="2000" dirty="0">
                <a:solidFill>
                  <a:schemeClr val="tx1"/>
                </a:solidFill>
              </a:rPr>
              <a:t> volgens het gewestplan –</a:t>
            </a:r>
            <a:r>
              <a:rPr lang="nl-BE" sz="2000" dirty="0"/>
              <a:t> </a:t>
            </a:r>
            <a:r>
              <a:rPr lang="nl-BE" sz="2000" i="1" dirty="0">
                <a:solidFill>
                  <a:schemeClr val="tx1"/>
                </a:solidFill>
              </a:rPr>
              <a:t>art. 5.7.1 VCRO </a:t>
            </a:r>
          </a:p>
          <a:p>
            <a:pPr lvl="2" indent="-342900"/>
            <a:r>
              <a:rPr lang="nl-BE" sz="1800" dirty="0">
                <a:solidFill>
                  <a:schemeClr val="tx1"/>
                </a:solidFill>
              </a:rPr>
              <a:t>In deze gebieden mogen alle handelingen gesteld worden volgens de grondkleur evenals handelingen en werken die de landschapsontwikkeling of –opbouw tot doel hebben </a:t>
            </a:r>
          </a:p>
          <a:p>
            <a:pPr lvl="2" indent="-342900"/>
            <a:r>
              <a:rPr lang="nl-BE" sz="1800" dirty="0">
                <a:solidFill>
                  <a:schemeClr val="tx1"/>
                </a:solidFill>
              </a:rPr>
              <a:t>Bij de beoordeling van de aanvragen </a:t>
            </a:r>
          </a:p>
          <a:p>
            <a:pPr lvl="3" indent="-342900"/>
            <a:r>
              <a:rPr lang="nl-BE" sz="1600" dirty="0">
                <a:solidFill>
                  <a:schemeClr val="tx1"/>
                </a:solidFill>
              </a:rPr>
              <a:t>moet echter rekening gehouden worden met de actueel in het gebied aanwezige karakteristieke landschapselementen en landschapsopbouw</a:t>
            </a:r>
          </a:p>
          <a:p>
            <a:pPr lvl="3" indent="-342900"/>
            <a:r>
              <a:rPr lang="nl-BE" sz="1600" dirty="0">
                <a:solidFill>
                  <a:schemeClr val="tx1"/>
                </a:solidFill>
              </a:rPr>
              <a:t>moet er dan ook steeds een afweging zijn waarbij wordt aangetoond dat het aangevraagde landschappelijk inpasbaar is in het gebied. Deze afweging kan een beschrijving van maatregelen bevatten ter bevordering van de landschapsintegratie (inplanting, gabarit, architectuur, aar van de gebruikte materialen en landschapsinkleding)</a:t>
            </a:r>
          </a:p>
          <a:p>
            <a:pPr lvl="2" indent="-342900"/>
            <a:endParaRPr lang="nl-BE" dirty="0"/>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29</a:t>
            </a:fld>
            <a:endParaRPr lang="nl-BE" dirty="0"/>
          </a:p>
        </p:txBody>
      </p:sp>
    </p:spTree>
    <p:extLst>
      <p:ext uri="{BB962C8B-B14F-4D97-AF65-F5344CB8AC3E}">
        <p14:creationId xmlns:p14="http://schemas.microsoft.com/office/powerpoint/2010/main" val="126712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39752" y="2240224"/>
            <a:ext cx="4968552" cy="3565040"/>
          </a:xfrm>
        </p:spPr>
        <p:txBody>
          <a:bodyPr/>
          <a:lstStyle/>
          <a:p>
            <a:r>
              <a:rPr lang="nl-BE" sz="2400" dirty="0">
                <a:latin typeface="+mj-lt"/>
              </a:rPr>
              <a:t>Inleiding</a:t>
            </a:r>
            <a:br>
              <a:rPr lang="nl-BE" dirty="0">
                <a:latin typeface="+mj-lt"/>
              </a:rPr>
            </a:br>
            <a:br>
              <a:rPr lang="nl-BE" i="1" dirty="0">
                <a:latin typeface="+mj-lt"/>
              </a:rPr>
            </a:br>
            <a:br>
              <a:rPr lang="nl-BE" sz="2000" i="1" dirty="0"/>
            </a:br>
            <a:r>
              <a:rPr lang="nl-BE" sz="2000" i="1" dirty="0"/>
              <a:t> </a:t>
            </a:r>
            <a:br>
              <a:rPr lang="nl-BE" sz="2000" i="1" dirty="0"/>
            </a:br>
            <a:br>
              <a:rPr lang="nl-BE" sz="2000" i="1" dirty="0"/>
            </a:br>
            <a:endParaRPr lang="nl-BE" sz="2000" dirty="0"/>
          </a:p>
        </p:txBody>
      </p:sp>
      <p:sp>
        <p:nvSpPr>
          <p:cNvPr id="3" name="Ondertitel 2"/>
          <p:cNvSpPr>
            <a:spLocks noGrp="1"/>
          </p:cNvSpPr>
          <p:nvPr>
            <p:ph type="subTitle" idx="1"/>
          </p:nvPr>
        </p:nvSpPr>
        <p:spPr/>
        <p:txBody>
          <a:bodyPr/>
          <a:lstStyle/>
          <a:p>
            <a:r>
              <a:rPr lang="nl-BE" dirty="0"/>
              <a:t>I</a:t>
            </a:r>
          </a:p>
        </p:txBody>
      </p:sp>
    </p:spTree>
    <p:extLst>
      <p:ext uri="{BB962C8B-B14F-4D97-AF65-F5344CB8AC3E}">
        <p14:creationId xmlns:p14="http://schemas.microsoft.com/office/powerpoint/2010/main" val="264991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96752"/>
            <a:ext cx="8229600" cy="5328592"/>
          </a:xfrm>
        </p:spPr>
        <p:txBody>
          <a:bodyPr>
            <a:normAutofit fontScale="62500" lnSpcReduction="20000"/>
          </a:bodyPr>
          <a:lstStyle/>
          <a:p>
            <a:pPr marL="514350" indent="-514350">
              <a:buFont typeface="+mj-lt"/>
              <a:buAutoNum type="romanUcPeriod" startAt="2"/>
            </a:pPr>
            <a:r>
              <a:rPr lang="nl-BE" sz="3800" dirty="0"/>
              <a:t>Varia – wijziging inrichtingsvoorschriften </a:t>
            </a:r>
            <a:r>
              <a:rPr lang="nl-BE" sz="3800" dirty="0" err="1"/>
              <a:t>APA’s</a:t>
            </a:r>
            <a:r>
              <a:rPr lang="nl-BE" sz="3800" dirty="0"/>
              <a:t>, </a:t>
            </a:r>
            <a:r>
              <a:rPr lang="nl-BE" sz="3800" dirty="0" err="1"/>
              <a:t>BPA’s</a:t>
            </a:r>
            <a:r>
              <a:rPr lang="nl-BE" sz="3800" dirty="0"/>
              <a:t> en gemeentelijke </a:t>
            </a:r>
            <a:r>
              <a:rPr lang="nl-BE" sz="3800" dirty="0" err="1"/>
              <a:t>RUP’s</a:t>
            </a:r>
            <a:r>
              <a:rPr lang="nl-BE" sz="3800" dirty="0"/>
              <a:t> </a:t>
            </a:r>
          </a:p>
          <a:p>
            <a:pPr lvl="1" indent="-342900"/>
            <a:r>
              <a:rPr lang="nl-BE" sz="2900" dirty="0">
                <a:solidFill>
                  <a:schemeClr val="tx1"/>
                </a:solidFill>
              </a:rPr>
              <a:t>Soepelere wijzing van de inrichtingsvoorschriften van </a:t>
            </a:r>
            <a:r>
              <a:rPr lang="nl-BE" sz="2900" dirty="0" err="1">
                <a:solidFill>
                  <a:schemeClr val="tx1"/>
                </a:solidFill>
              </a:rPr>
              <a:t>APA’s</a:t>
            </a:r>
            <a:r>
              <a:rPr lang="nl-BE" sz="2900" dirty="0">
                <a:solidFill>
                  <a:schemeClr val="tx1"/>
                </a:solidFill>
              </a:rPr>
              <a:t>, </a:t>
            </a:r>
            <a:r>
              <a:rPr lang="nl-BE" sz="2900" dirty="0" err="1">
                <a:solidFill>
                  <a:schemeClr val="tx1"/>
                </a:solidFill>
              </a:rPr>
              <a:t>BPA’s</a:t>
            </a:r>
            <a:r>
              <a:rPr lang="nl-BE" sz="2900" dirty="0">
                <a:solidFill>
                  <a:schemeClr val="tx1"/>
                </a:solidFill>
              </a:rPr>
              <a:t> en gemeentelijke </a:t>
            </a:r>
            <a:r>
              <a:rPr lang="nl-BE" sz="2900" dirty="0" err="1">
                <a:solidFill>
                  <a:schemeClr val="tx1"/>
                </a:solidFill>
              </a:rPr>
              <a:t>RUP’s</a:t>
            </a:r>
            <a:r>
              <a:rPr lang="nl-BE" sz="2900" dirty="0">
                <a:solidFill>
                  <a:schemeClr val="tx1"/>
                </a:solidFill>
              </a:rPr>
              <a:t> –</a:t>
            </a:r>
            <a:r>
              <a:rPr lang="nl-BE" sz="2900" dirty="0"/>
              <a:t> </a:t>
            </a:r>
            <a:r>
              <a:rPr lang="nl-BE" sz="2900" i="1" dirty="0">
                <a:solidFill>
                  <a:schemeClr val="accent6"/>
                </a:solidFill>
              </a:rPr>
              <a:t>art. 7.4.4/1 VCRO </a:t>
            </a:r>
          </a:p>
          <a:p>
            <a:pPr lvl="2" indent="-342900"/>
            <a:r>
              <a:rPr lang="nl-BE" sz="2200" dirty="0">
                <a:solidFill>
                  <a:schemeClr val="tx1"/>
                </a:solidFill>
              </a:rPr>
              <a:t>Op initiatief van het CBS kunnen de voorschriften van </a:t>
            </a:r>
            <a:r>
              <a:rPr lang="nl-BE" sz="2200" b="1" dirty="0" err="1">
                <a:solidFill>
                  <a:schemeClr val="tx1"/>
                </a:solidFill>
              </a:rPr>
              <a:t>APA’s</a:t>
            </a:r>
            <a:r>
              <a:rPr lang="nl-BE" sz="2200" b="1" dirty="0">
                <a:solidFill>
                  <a:schemeClr val="tx1"/>
                </a:solidFill>
              </a:rPr>
              <a:t>, </a:t>
            </a:r>
            <a:r>
              <a:rPr lang="nl-BE" sz="2200" b="1" dirty="0" err="1">
                <a:solidFill>
                  <a:schemeClr val="tx1"/>
                </a:solidFill>
              </a:rPr>
              <a:t>BPA’s</a:t>
            </a:r>
            <a:r>
              <a:rPr lang="nl-BE" sz="2200" b="1" dirty="0">
                <a:solidFill>
                  <a:schemeClr val="tx1"/>
                </a:solidFill>
              </a:rPr>
              <a:t> en gemeentelijke </a:t>
            </a:r>
            <a:r>
              <a:rPr lang="nl-BE" sz="2200" b="1" dirty="0" err="1">
                <a:solidFill>
                  <a:schemeClr val="tx1"/>
                </a:solidFill>
              </a:rPr>
              <a:t>RUP’s</a:t>
            </a:r>
            <a:r>
              <a:rPr lang="nl-BE" sz="2200" b="1" dirty="0">
                <a:solidFill>
                  <a:schemeClr val="tx1"/>
                </a:solidFill>
              </a:rPr>
              <a:t> </a:t>
            </a:r>
            <a:r>
              <a:rPr lang="nl-BE" sz="2200" dirty="0">
                <a:solidFill>
                  <a:schemeClr val="tx1"/>
                </a:solidFill>
              </a:rPr>
              <a:t>worden herzien of opgeheven voor wat betreft de volgende </a:t>
            </a:r>
            <a:r>
              <a:rPr lang="nl-BE" sz="2200" b="1" dirty="0">
                <a:solidFill>
                  <a:schemeClr val="tx1"/>
                </a:solidFill>
              </a:rPr>
              <a:t>inrichtingsvoorschriften</a:t>
            </a:r>
          </a:p>
          <a:p>
            <a:pPr lvl="3" indent="-342900"/>
            <a:r>
              <a:rPr lang="nl-BE" sz="1600" dirty="0">
                <a:solidFill>
                  <a:schemeClr val="tx1"/>
                </a:solidFill>
              </a:rPr>
              <a:t>de </a:t>
            </a:r>
            <a:r>
              <a:rPr lang="nl-BE" sz="1600" dirty="0" err="1">
                <a:solidFill>
                  <a:schemeClr val="tx1"/>
                </a:solidFill>
              </a:rPr>
              <a:t>perceelsafmetingen</a:t>
            </a:r>
            <a:endParaRPr lang="nl-BE" sz="1600" dirty="0">
              <a:solidFill>
                <a:schemeClr val="tx1"/>
              </a:solidFill>
            </a:endParaRPr>
          </a:p>
          <a:p>
            <a:pPr lvl="3" indent="-342900"/>
            <a:r>
              <a:rPr lang="nl-BE" sz="1600" dirty="0">
                <a:solidFill>
                  <a:schemeClr val="tx1"/>
                </a:solidFill>
              </a:rPr>
              <a:t>de afmetingen en de inplanting van constructies</a:t>
            </a:r>
          </a:p>
          <a:p>
            <a:pPr lvl="3" indent="-342900"/>
            <a:r>
              <a:rPr lang="nl-BE" sz="1600" dirty="0">
                <a:solidFill>
                  <a:schemeClr val="tx1"/>
                </a:solidFill>
              </a:rPr>
              <a:t>de dakvorm en de gebruikte materialen</a:t>
            </a:r>
          </a:p>
          <a:p>
            <a:pPr lvl="3" indent="-342900"/>
            <a:r>
              <a:rPr lang="nl-BE" sz="1600" dirty="0">
                <a:solidFill>
                  <a:schemeClr val="tx1"/>
                </a:solidFill>
              </a:rPr>
              <a:t>de maximaal mogelijke vloerterreinindex en het aantal bouwlagen (vb. gewestplanvoorschriften die aantal bouwlagen beperken)</a:t>
            </a:r>
          </a:p>
          <a:p>
            <a:pPr lvl="3" indent="-342900"/>
            <a:r>
              <a:rPr lang="nl-BE" sz="1600" dirty="0">
                <a:solidFill>
                  <a:schemeClr val="tx1"/>
                </a:solidFill>
              </a:rPr>
              <a:t>de voortuinstroken en de tuinzones met inbegrip van tuinconstructies</a:t>
            </a:r>
          </a:p>
          <a:p>
            <a:pPr lvl="3" indent="-342900"/>
            <a:r>
              <a:rPr lang="nl-BE" sz="1600" dirty="0">
                <a:solidFill>
                  <a:schemeClr val="tx1"/>
                </a:solidFill>
              </a:rPr>
              <a:t>de binnenplaatsen</a:t>
            </a:r>
          </a:p>
          <a:p>
            <a:pPr lvl="3" indent="-342900"/>
            <a:r>
              <a:rPr lang="nl-BE" sz="1600" dirty="0">
                <a:solidFill>
                  <a:schemeClr val="tx1"/>
                </a:solidFill>
              </a:rPr>
              <a:t>de afsluitingen en de buitenaanleg rond gebouwen met inbegrip van verhardingen</a:t>
            </a:r>
          </a:p>
          <a:p>
            <a:pPr lvl="3" indent="-342900"/>
            <a:r>
              <a:rPr lang="nl-BE" sz="1600" dirty="0">
                <a:solidFill>
                  <a:schemeClr val="tx1"/>
                </a:solidFill>
              </a:rPr>
              <a:t>de bouwvrije stroken en de bufferstroken</a:t>
            </a:r>
          </a:p>
          <a:p>
            <a:pPr lvl="3" indent="-342900"/>
            <a:r>
              <a:rPr lang="nl-BE" sz="1600" dirty="0">
                <a:solidFill>
                  <a:schemeClr val="tx1"/>
                </a:solidFill>
              </a:rPr>
              <a:t>het aantal toegelaten woongelegenheden of bedrijfseenheden per kavel</a:t>
            </a:r>
          </a:p>
          <a:p>
            <a:pPr lvl="3" indent="-342900"/>
            <a:r>
              <a:rPr lang="nl-BE" sz="1600" dirty="0">
                <a:solidFill>
                  <a:schemeClr val="tx1"/>
                </a:solidFill>
              </a:rPr>
              <a:t>de toegelaten functies in bebouwbare zones of van bebouwde onroerende goederen indien de wijziging betrekking heeft op een BPA maar niet op een gemeentelijk RUP</a:t>
            </a:r>
          </a:p>
          <a:p>
            <a:pPr lvl="3" indent="-342900"/>
            <a:r>
              <a:rPr lang="nl-BE" sz="1600" dirty="0">
                <a:solidFill>
                  <a:schemeClr val="tx1"/>
                </a:solidFill>
              </a:rPr>
              <a:t>de parkeergelegenheden</a:t>
            </a:r>
          </a:p>
          <a:p>
            <a:pPr lvl="2" indent="-342900"/>
            <a:r>
              <a:rPr lang="nl-BE" sz="2200" dirty="0">
                <a:solidFill>
                  <a:schemeClr val="tx1"/>
                </a:solidFill>
              </a:rPr>
              <a:t>Maar </a:t>
            </a:r>
            <a:r>
              <a:rPr lang="nl-BE" sz="2200" b="1" dirty="0">
                <a:solidFill>
                  <a:schemeClr val="tx1"/>
                </a:solidFill>
              </a:rPr>
              <a:t>beperkingen</a:t>
            </a:r>
            <a:r>
              <a:rPr lang="nl-BE" sz="2200" dirty="0">
                <a:solidFill>
                  <a:schemeClr val="tx1"/>
                </a:solidFill>
              </a:rPr>
              <a:t>: </a:t>
            </a:r>
          </a:p>
          <a:p>
            <a:pPr lvl="3" indent="-342900"/>
            <a:r>
              <a:rPr lang="nl-BE" sz="1600" dirty="0">
                <a:solidFill>
                  <a:schemeClr val="tx1"/>
                </a:solidFill>
              </a:rPr>
              <a:t>de oppervlakte openbaar grond- of recreatievoorzieningen mogen niet kleiner worden </a:t>
            </a:r>
          </a:p>
          <a:p>
            <a:pPr lvl="3" indent="-342900"/>
            <a:r>
              <a:rPr lang="nl-BE" sz="1600" dirty="0">
                <a:solidFill>
                  <a:schemeClr val="tx1"/>
                </a:solidFill>
              </a:rPr>
              <a:t>Geen toepassing voor de bestemming (maar rechtspraak tuinstrook)</a:t>
            </a:r>
          </a:p>
          <a:p>
            <a:pPr lvl="3" indent="-342900"/>
            <a:r>
              <a:rPr lang="nl-BE" sz="1600" dirty="0">
                <a:solidFill>
                  <a:schemeClr val="tx1"/>
                </a:solidFill>
              </a:rPr>
              <a:t>Geen afwijking van de stedenbouwkundige voorschriften van het gewestplan</a:t>
            </a:r>
          </a:p>
          <a:p>
            <a:pPr lvl="3" indent="-342900"/>
            <a:r>
              <a:rPr lang="nl-BE" sz="1600" dirty="0">
                <a:solidFill>
                  <a:schemeClr val="tx1"/>
                </a:solidFill>
              </a:rPr>
              <a:t>Niet toepassen op </a:t>
            </a:r>
            <a:r>
              <a:rPr lang="nl-BE" sz="1600" dirty="0" err="1">
                <a:solidFill>
                  <a:schemeClr val="tx1"/>
                </a:solidFill>
              </a:rPr>
              <a:t>BPA’s</a:t>
            </a:r>
            <a:r>
              <a:rPr lang="nl-BE" sz="1600" dirty="0">
                <a:solidFill>
                  <a:schemeClr val="tx1"/>
                </a:solidFill>
              </a:rPr>
              <a:t> of </a:t>
            </a:r>
            <a:r>
              <a:rPr lang="nl-BE" sz="1600" dirty="0" err="1">
                <a:solidFill>
                  <a:schemeClr val="tx1"/>
                </a:solidFill>
              </a:rPr>
              <a:t>RUP’s</a:t>
            </a:r>
            <a:r>
              <a:rPr lang="nl-BE" sz="1600" dirty="0">
                <a:solidFill>
                  <a:schemeClr val="tx1"/>
                </a:solidFill>
              </a:rPr>
              <a:t> die afwijken van de stedenbouwkundige voorschriften van het gewestplan</a:t>
            </a:r>
          </a:p>
          <a:p>
            <a:pPr lvl="3" indent="-342900"/>
            <a:r>
              <a:rPr lang="nl-BE" sz="1600" dirty="0">
                <a:solidFill>
                  <a:schemeClr val="tx1"/>
                </a:solidFill>
              </a:rPr>
              <a:t>Herziening of opheffing moet stroken met de opties van het gemeentelijk ruimtelijk structuurplan of gemeentelijk beleidsplan ruimte</a:t>
            </a:r>
          </a:p>
          <a:p>
            <a:pPr lvl="2" indent="-342900"/>
            <a:r>
              <a:rPr lang="nl-BE" sz="2200" dirty="0">
                <a:solidFill>
                  <a:schemeClr val="tx1"/>
                </a:solidFill>
              </a:rPr>
              <a:t>Er moet een specifieke procedure doorlopen met adviesronde (maar geen verplichte tussenkomst van ruimtelijk planner), openbaar onderzoek en beslissing van de gemeente die onderworpen is aan een administratief toezicht (vernietiging en schorsing).  - plan-MER mogelijk</a:t>
            </a:r>
          </a:p>
          <a:p>
            <a:pPr lvl="2" indent="-342900"/>
            <a:endParaRPr lang="nl-BE" dirty="0"/>
          </a:p>
          <a:p>
            <a:pPr lvl="2" indent="-342900"/>
            <a:endParaRPr lang="nl-BE" dirty="0"/>
          </a:p>
          <a:p>
            <a:pPr lvl="5" indent="-342900"/>
            <a:endParaRPr lang="nl-BE" dirty="0"/>
          </a:p>
          <a:p>
            <a:pPr lvl="5" indent="-342900"/>
            <a:endParaRPr lang="nl-BE" dirty="0"/>
          </a:p>
          <a:p>
            <a:pPr marL="400050" lvl="1" indent="0">
              <a:buNone/>
            </a:pPr>
            <a:endParaRPr lang="nl-BE" dirty="0"/>
          </a:p>
          <a:p>
            <a:pPr marL="400050" lvl="1" indent="0">
              <a:buNone/>
            </a:pPr>
            <a:endParaRPr lang="nl-BE" dirty="0"/>
          </a:p>
          <a:p>
            <a:pPr marL="0" indent="0">
              <a:buNone/>
            </a:pPr>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30</a:t>
            </a:fld>
            <a:endParaRPr lang="nl-BE" dirty="0"/>
          </a:p>
        </p:txBody>
      </p:sp>
    </p:spTree>
    <p:extLst>
      <p:ext uri="{BB962C8B-B14F-4D97-AF65-F5344CB8AC3E}">
        <p14:creationId xmlns:p14="http://schemas.microsoft.com/office/powerpoint/2010/main" val="360274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2400" dirty="0">
                <a:latin typeface="+mj-lt"/>
              </a:rPr>
              <a:t>Het Omgevingsvergunningsdecreet en de Omgevingstrein  </a:t>
            </a:r>
          </a:p>
        </p:txBody>
      </p:sp>
      <p:sp>
        <p:nvSpPr>
          <p:cNvPr id="3" name="Ondertitel 2"/>
          <p:cNvSpPr>
            <a:spLocks noGrp="1"/>
          </p:cNvSpPr>
          <p:nvPr>
            <p:ph type="subTitle" idx="1"/>
          </p:nvPr>
        </p:nvSpPr>
        <p:spPr/>
        <p:txBody>
          <a:bodyPr/>
          <a:lstStyle/>
          <a:p>
            <a:r>
              <a:rPr lang="nl-BE" dirty="0"/>
              <a:t>III</a:t>
            </a:r>
          </a:p>
        </p:txBody>
      </p:sp>
    </p:spTree>
    <p:extLst>
      <p:ext uri="{BB962C8B-B14F-4D97-AF65-F5344CB8AC3E}">
        <p14:creationId xmlns:p14="http://schemas.microsoft.com/office/powerpoint/2010/main" val="64501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Decretaal kader</a:t>
            </a:r>
          </a:p>
          <a:p>
            <a:pPr lvl="1"/>
            <a:r>
              <a:rPr lang="nl-BE" sz="2000" dirty="0"/>
              <a:t>De omgevingsvergunning wordt wettelijk geregeld in</a:t>
            </a:r>
          </a:p>
          <a:p>
            <a:pPr lvl="2"/>
            <a:r>
              <a:rPr lang="nl-BE" sz="1800" b="1" dirty="0"/>
              <a:t>Decreet</a:t>
            </a:r>
            <a:r>
              <a:rPr lang="nl-BE" sz="1800" dirty="0"/>
              <a:t> van 25 april 2014 betreffende de </a:t>
            </a:r>
            <a:r>
              <a:rPr lang="nl-BE" sz="1800" b="1" dirty="0"/>
              <a:t>omgevingsvergunning </a:t>
            </a:r>
            <a:r>
              <a:rPr lang="nl-BE" sz="1800" dirty="0"/>
              <a:t>(OVD)</a:t>
            </a:r>
          </a:p>
          <a:p>
            <a:pPr lvl="2"/>
            <a:r>
              <a:rPr lang="nl-BE" sz="1800" b="1" dirty="0"/>
              <a:t>Besluit</a:t>
            </a:r>
            <a:r>
              <a:rPr lang="nl-BE" sz="1800" dirty="0"/>
              <a:t> van de Vlaamse Regering van 13 februari 2015 tot aanwijzing van de </a:t>
            </a:r>
            <a:r>
              <a:rPr lang="nl-BE" sz="1800" b="1" dirty="0"/>
              <a:t>Vlaamse en provinciale projecten</a:t>
            </a:r>
            <a:r>
              <a:rPr lang="nl-BE" sz="1800" dirty="0"/>
              <a:t> in uitvoering van het decreet van 25 april 2014 betreffende de omgevingsvergunning (BOVG)</a:t>
            </a:r>
          </a:p>
          <a:p>
            <a:pPr lvl="2"/>
            <a:r>
              <a:rPr lang="nl-BE" sz="1800" b="1" dirty="0"/>
              <a:t>Besluit</a:t>
            </a:r>
            <a:r>
              <a:rPr lang="nl-BE" sz="1800" dirty="0"/>
              <a:t> van de Vlaamse Regering van 27 november 2015 betreffende de </a:t>
            </a:r>
            <a:r>
              <a:rPr lang="nl-BE" sz="1800" b="1" dirty="0"/>
              <a:t>omgevingsvergunning</a:t>
            </a:r>
          </a:p>
          <a:p>
            <a:pPr lvl="2"/>
            <a:r>
              <a:rPr lang="nl-BE" sz="1800" b="1" dirty="0">
                <a:hlinkClick r:id="rId3"/>
              </a:rPr>
              <a:t>www.omgevingsloket.be</a:t>
            </a:r>
            <a:r>
              <a:rPr lang="nl-BE" sz="1800" b="1" dirty="0"/>
              <a:t> </a:t>
            </a:r>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32</a:t>
            </a:fld>
            <a:endParaRPr lang="nl-BE" dirty="0"/>
          </a:p>
        </p:txBody>
      </p:sp>
    </p:spTree>
    <p:extLst>
      <p:ext uri="{BB962C8B-B14F-4D97-AF65-F5344CB8AC3E}">
        <p14:creationId xmlns:p14="http://schemas.microsoft.com/office/powerpoint/2010/main" val="3219315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lnSpcReduction="10000"/>
          </a:bodyPr>
          <a:lstStyle/>
          <a:p>
            <a:pPr marL="514350" indent="-514350">
              <a:buFont typeface="+mj-lt"/>
              <a:buAutoNum type="romanUcPeriod" startAt="3"/>
            </a:pPr>
            <a:r>
              <a:rPr lang="nl-BE" dirty="0"/>
              <a:t>Krachtlijnen </a:t>
            </a:r>
          </a:p>
          <a:p>
            <a:pPr lvl="1" algn="just"/>
            <a:r>
              <a:rPr lang="nl-BE" sz="2000" b="1" dirty="0"/>
              <a:t>Integreren van de procedures </a:t>
            </a:r>
          </a:p>
          <a:p>
            <a:pPr lvl="3" algn="just"/>
            <a:r>
              <a:rPr lang="nl-BE" sz="1600" dirty="0"/>
              <a:t>milieuvergunning (of melding) </a:t>
            </a:r>
          </a:p>
          <a:p>
            <a:pPr lvl="3" algn="just"/>
            <a:r>
              <a:rPr lang="nl-BE" sz="1600" dirty="0"/>
              <a:t>stedenbouwkundige vergunning (of melding)</a:t>
            </a:r>
          </a:p>
          <a:p>
            <a:pPr lvl="3" algn="just"/>
            <a:r>
              <a:rPr lang="nl-BE" sz="1600" dirty="0"/>
              <a:t>Verkavelingsvergunning</a:t>
            </a:r>
          </a:p>
          <a:p>
            <a:pPr lvl="3" algn="just"/>
            <a:r>
              <a:rPr lang="nl-BE" sz="1600" dirty="0"/>
              <a:t>Omgevingstrein : Integratie van de vergunning voor vegetatiewijziging en kleine landschapselementen en vergunning voor handelsvestigingen (uitstel))</a:t>
            </a:r>
          </a:p>
          <a:p>
            <a:pPr marL="914400" lvl="2" indent="0" algn="just">
              <a:buNone/>
            </a:pPr>
            <a:r>
              <a:rPr lang="nl-BE" sz="1800" b="1" dirty="0"/>
              <a:t>→ in één vergunning: de omgevingsvergunning</a:t>
            </a:r>
          </a:p>
          <a:p>
            <a:pPr marL="914400" lvl="2" indent="0" algn="just">
              <a:buNone/>
            </a:pPr>
            <a:r>
              <a:rPr lang="nl-BE" sz="1800" dirty="0"/>
              <a:t>Als bouw en milieu (vb. windmolen) onlosmakelijk met elkaar verbonden zijn, is aparte indiening onmogelijk </a:t>
            </a:r>
          </a:p>
          <a:p>
            <a:pPr marL="914400" lvl="2" indent="0" algn="just">
              <a:buNone/>
            </a:pPr>
            <a:r>
              <a:rPr lang="nl-BE" sz="1800" dirty="0"/>
              <a:t>DUS : Verplicht geïntegreerde vergunningsaanvraag voor gemengde projecten MAAR Omgevingstrein : loutere vergunning voor uitvoeringsfase kan apart aangevraagd worden.  </a:t>
            </a:r>
          </a:p>
          <a:p>
            <a:pPr lvl="2" algn="just"/>
            <a:endParaRPr lang="nl-BE" sz="1800" dirty="0"/>
          </a:p>
          <a:p>
            <a:pPr lvl="1" algn="just"/>
            <a:r>
              <a:rPr lang="nl-BE" sz="2000" b="1" dirty="0"/>
              <a:t>Globale beoordeling </a:t>
            </a:r>
            <a:r>
              <a:rPr lang="nl-BE" sz="2000" dirty="0"/>
              <a:t>op milieu-, ruimtelijk en stedenbouwkundig vlak in 1 geïntegreerde vergunningsprocedure</a:t>
            </a:r>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33</a:t>
            </a:fld>
            <a:endParaRPr lang="nl-BE" dirty="0"/>
          </a:p>
        </p:txBody>
      </p:sp>
    </p:spTree>
    <p:extLst>
      <p:ext uri="{BB962C8B-B14F-4D97-AF65-F5344CB8AC3E}">
        <p14:creationId xmlns:p14="http://schemas.microsoft.com/office/powerpoint/2010/main" val="61008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Krachtlijnen</a:t>
            </a:r>
          </a:p>
          <a:p>
            <a:pPr lvl="1" algn="just"/>
            <a:r>
              <a:rPr lang="nl-BE" sz="2000" b="1" dirty="0"/>
              <a:t>Proceduredecreet</a:t>
            </a:r>
          </a:p>
          <a:p>
            <a:pPr lvl="2" algn="just"/>
            <a:endParaRPr lang="nl-BE" dirty="0"/>
          </a:p>
          <a:p>
            <a:pPr lvl="2" algn="just"/>
            <a:endParaRPr lang="nl-BE" dirty="0"/>
          </a:p>
          <a:p>
            <a:pPr lvl="2" algn="just"/>
            <a:endParaRPr lang="nl-BE" dirty="0"/>
          </a:p>
          <a:p>
            <a:pPr lvl="2" algn="just"/>
            <a:endParaRPr lang="nl-BE" dirty="0"/>
          </a:p>
          <a:p>
            <a:pPr lvl="2" algn="just"/>
            <a:endParaRPr lang="nl-BE" dirty="0"/>
          </a:p>
          <a:p>
            <a:pPr lvl="2" algn="just"/>
            <a:endParaRPr lang="nl-BE" dirty="0"/>
          </a:p>
          <a:p>
            <a:pPr lvl="2" algn="just"/>
            <a:endParaRPr lang="nl-BE" dirty="0"/>
          </a:p>
          <a:p>
            <a:pPr lvl="2" algn="just"/>
            <a:endParaRPr lang="nl-BE" dirty="0"/>
          </a:p>
          <a:p>
            <a:pPr lvl="2" algn="just"/>
            <a:endParaRPr lang="nl-BE" sz="1600" b="1" u="sng" dirty="0"/>
          </a:p>
          <a:p>
            <a:pPr lvl="2" algn="just"/>
            <a:r>
              <a:rPr lang="nl-BE" sz="1600" b="1" u="sng" dirty="0"/>
              <a:t>DUS</a:t>
            </a:r>
            <a:r>
              <a:rPr lang="nl-BE" sz="1600" b="1" dirty="0"/>
              <a:t>: </a:t>
            </a:r>
            <a:r>
              <a:rPr lang="nl-BE" sz="1600" dirty="0"/>
              <a:t>Geen wijziging vergunningsplicht, geen wijziging beoordelingsgronden (inhoud - blijft VCRO, DABM en VLAREM II, Grond- en pandendecreet,…) maar wel </a:t>
            </a:r>
            <a:r>
              <a:rPr lang="nl-BE" sz="1600" b="1" dirty="0"/>
              <a:t>wijziging van de procedure</a:t>
            </a:r>
          </a:p>
          <a:p>
            <a:pPr lvl="2" algn="just"/>
            <a:endParaRPr lang="nl-BE" dirty="0"/>
          </a:p>
          <a:p>
            <a:pPr lvl="2" algn="just"/>
            <a:endParaRPr lang="nl-BE" dirty="0"/>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34</a:t>
            </a:fld>
            <a:endParaRPr lang="nl-BE" dirty="0"/>
          </a:p>
        </p:txBody>
      </p:sp>
      <p:pic>
        <p:nvPicPr>
          <p:cNvPr id="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5899" y="2351603"/>
            <a:ext cx="4794223" cy="268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p:nvPr/>
        </p:nvSpPr>
        <p:spPr>
          <a:xfrm rot="2053728">
            <a:off x="6195096" y="2097686"/>
            <a:ext cx="2103398" cy="5078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BE" sz="1350" dirty="0"/>
              <a:t>Nieuw vergunningenlandschap</a:t>
            </a:r>
          </a:p>
        </p:txBody>
      </p:sp>
    </p:spTree>
    <p:extLst>
      <p:ext uri="{BB962C8B-B14F-4D97-AF65-F5344CB8AC3E}">
        <p14:creationId xmlns:p14="http://schemas.microsoft.com/office/powerpoint/2010/main" val="3401320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Krachtlijnen </a:t>
            </a:r>
          </a:p>
          <a:p>
            <a:pPr lvl="1" algn="just"/>
            <a:r>
              <a:rPr lang="nl-BE" sz="2000" b="1" dirty="0"/>
              <a:t>Vergunningen van onbepaalde duur</a:t>
            </a:r>
          </a:p>
          <a:p>
            <a:pPr marL="914400" lvl="2" indent="0" algn="just">
              <a:buNone/>
            </a:pPr>
            <a:r>
              <a:rPr lang="nl-BE" sz="1800" dirty="0"/>
              <a:t>→ Bestaande situatie: </a:t>
            </a:r>
          </a:p>
          <a:p>
            <a:pPr lvl="3" algn="just"/>
            <a:r>
              <a:rPr lang="nl-BE" sz="1600" dirty="0"/>
              <a:t>milieuvergunning voor maximaal 20 jaar;</a:t>
            </a:r>
          </a:p>
          <a:p>
            <a:pPr lvl="3" algn="just"/>
            <a:r>
              <a:rPr lang="nl-BE" sz="1600" dirty="0"/>
              <a:t>stedenbouwkundige en verkavelingsvergunning in principe van onbeperkte duur.</a:t>
            </a:r>
          </a:p>
          <a:p>
            <a:pPr marL="914400" lvl="2" indent="0" algn="just">
              <a:buNone/>
            </a:pPr>
            <a:r>
              <a:rPr lang="nl-BE" sz="1800" dirty="0"/>
              <a:t>→ Omgevingsvergunning:</a:t>
            </a:r>
          </a:p>
          <a:p>
            <a:pPr lvl="3" algn="just"/>
            <a:r>
              <a:rPr lang="nl-BE" sz="1600" dirty="0"/>
              <a:t>algemene regel: vergunning van onbepaalde duur</a:t>
            </a:r>
          </a:p>
          <a:p>
            <a:pPr lvl="3" algn="just"/>
            <a:r>
              <a:rPr lang="nl-BE" sz="1600" dirty="0"/>
              <a:t>uitzonderingsregel: vergunning van bepaalde duur</a:t>
            </a:r>
          </a:p>
          <a:p>
            <a:pPr lvl="3" algn="just"/>
            <a:endParaRPr lang="nl-BE" dirty="0"/>
          </a:p>
          <a:p>
            <a:pPr marL="914400" lvl="2" indent="0" algn="just">
              <a:buNone/>
            </a:pPr>
            <a:r>
              <a:rPr lang="nl-BE" sz="1800" dirty="0"/>
              <a:t>omwille van:</a:t>
            </a:r>
          </a:p>
          <a:p>
            <a:pPr lvl="2" algn="just"/>
            <a:r>
              <a:rPr lang="nl-BE" sz="1600" dirty="0"/>
              <a:t>afstemming duur bouw- en milieuvergunning 	-   level </a:t>
            </a:r>
            <a:r>
              <a:rPr lang="nl-BE" sz="1600" dirty="0" err="1"/>
              <a:t>playing</a:t>
            </a:r>
            <a:r>
              <a:rPr lang="nl-BE" sz="1600" dirty="0"/>
              <a:t> field; </a:t>
            </a:r>
          </a:p>
          <a:p>
            <a:pPr lvl="2" algn="just"/>
            <a:r>
              <a:rPr lang="nl-BE" sz="1600" dirty="0"/>
              <a:t>vermindering van de administratieve lasten;	-   financieel voordeel;</a:t>
            </a:r>
          </a:p>
          <a:p>
            <a:pPr lvl="2" algn="just"/>
            <a:r>
              <a:rPr lang="nl-BE" sz="1600" dirty="0"/>
              <a:t>grotere rechtszekerheid.</a:t>
            </a:r>
          </a:p>
          <a:p>
            <a:pPr lvl="2" algn="just"/>
            <a:endParaRPr lang="nl-BE" dirty="0"/>
          </a:p>
          <a:p>
            <a:pPr lvl="2" algn="just"/>
            <a:endParaRPr lang="nl-BE" dirty="0"/>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35</a:t>
            </a:fld>
            <a:endParaRPr lang="nl-BE" dirty="0"/>
          </a:p>
        </p:txBody>
      </p:sp>
    </p:spTree>
    <p:extLst>
      <p:ext uri="{BB962C8B-B14F-4D97-AF65-F5344CB8AC3E}">
        <p14:creationId xmlns:p14="http://schemas.microsoft.com/office/powerpoint/2010/main" val="53220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Krachtlijnen</a:t>
            </a:r>
          </a:p>
          <a:p>
            <a:pPr lvl="1" algn="just"/>
            <a:r>
              <a:rPr lang="nl-BE" sz="2000" b="1" dirty="0"/>
              <a:t>Flexibele procedures</a:t>
            </a:r>
          </a:p>
          <a:p>
            <a:pPr lvl="2" algn="just"/>
            <a:r>
              <a:rPr lang="nl-BE" sz="1800" dirty="0"/>
              <a:t>Mogelijkheid tot wijziging van de aanvraag doorheen de procedure</a:t>
            </a:r>
          </a:p>
          <a:p>
            <a:pPr lvl="3" algn="just"/>
            <a:r>
              <a:rPr lang="nl-BE" sz="1600" dirty="0"/>
              <a:t>Zowel bij aanvraagprocedure als bij beroepsprocedure</a:t>
            </a:r>
          </a:p>
          <a:p>
            <a:pPr lvl="3" algn="just"/>
            <a:r>
              <a:rPr lang="nl-BE" sz="1600" dirty="0"/>
              <a:t>Voorkomen dat aanvraag terug opnieuw moet worden ingediend</a:t>
            </a:r>
          </a:p>
          <a:p>
            <a:pPr lvl="3" algn="just"/>
            <a:r>
              <a:rPr lang="nl-BE" sz="1600" dirty="0"/>
              <a:t>Noodzakelijk dat nieuw openbaar onderzoek wordt georganiseerd, tenzij</a:t>
            </a:r>
          </a:p>
          <a:p>
            <a:pPr lvl="4" algn="just"/>
            <a:r>
              <a:rPr lang="nl-BE" sz="1400" dirty="0"/>
              <a:t>Geen afbreuk aan de bescherming van mens, milieu of goede RO</a:t>
            </a:r>
          </a:p>
          <a:p>
            <a:pPr lvl="4" algn="just"/>
            <a:r>
              <a:rPr lang="nl-BE" sz="1400" dirty="0"/>
              <a:t>Komen tegemoet aan adviezen of bezwaren</a:t>
            </a:r>
          </a:p>
          <a:p>
            <a:pPr lvl="4" algn="just"/>
            <a:r>
              <a:rPr lang="nl-BE" sz="1400" dirty="0"/>
              <a:t>Brengen kennelijk geen schending van de rechten van derden</a:t>
            </a:r>
          </a:p>
          <a:p>
            <a:pPr lvl="2" algn="just"/>
            <a:r>
              <a:rPr lang="nl-BE" sz="1800" dirty="0"/>
              <a:t>De administratieve lus</a:t>
            </a:r>
          </a:p>
          <a:p>
            <a:pPr lvl="2" algn="just"/>
            <a:endParaRPr lang="nl-BE" dirty="0"/>
          </a:p>
          <a:p>
            <a:pPr lvl="2" algn="just"/>
            <a:endParaRPr lang="nl-BE" dirty="0"/>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36</a:t>
            </a:fld>
            <a:endParaRPr lang="nl-BE" dirty="0"/>
          </a:p>
        </p:txBody>
      </p:sp>
    </p:spTree>
    <p:extLst>
      <p:ext uri="{BB962C8B-B14F-4D97-AF65-F5344CB8AC3E}">
        <p14:creationId xmlns:p14="http://schemas.microsoft.com/office/powerpoint/2010/main" val="3400797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Wijzigingen Omgevingstrein </a:t>
            </a:r>
          </a:p>
          <a:p>
            <a:pPr lvl="1"/>
            <a:r>
              <a:rPr lang="nl-BE" sz="2000" dirty="0"/>
              <a:t>Wie kan een administratief/</a:t>
            </a:r>
            <a:r>
              <a:rPr lang="nl-BE" sz="2000" dirty="0" err="1"/>
              <a:t>jurisdictioneel</a:t>
            </a:r>
            <a:r>
              <a:rPr lang="nl-BE" sz="2000" dirty="0"/>
              <a:t> beroep instellen?</a:t>
            </a:r>
          </a:p>
          <a:p>
            <a:pPr lvl="2"/>
            <a:r>
              <a:rPr lang="nl-BE" sz="1800" dirty="0">
                <a:solidFill>
                  <a:prstClr val="black">
                    <a:lumMod val="75000"/>
                    <a:lumOff val="25000"/>
                  </a:prstClr>
                </a:solidFill>
              </a:rPr>
              <a:t>O.a. ‘betrokken publiek’ maar responsabilisering participatie ‘betrokken publiek’ </a:t>
            </a:r>
          </a:p>
          <a:p>
            <a:pPr lvl="3"/>
            <a:r>
              <a:rPr lang="nl-BE" sz="1600" dirty="0">
                <a:solidFill>
                  <a:prstClr val="black">
                    <a:lumMod val="75000"/>
                    <a:lumOff val="25000"/>
                  </a:prstClr>
                </a:solidFill>
              </a:rPr>
              <a:t>Bij gewone procedure </a:t>
            </a:r>
          </a:p>
          <a:p>
            <a:pPr lvl="3"/>
            <a:r>
              <a:rPr lang="nl-BE" sz="1600" dirty="0">
                <a:solidFill>
                  <a:prstClr val="black">
                    <a:lumMod val="75000"/>
                    <a:lumOff val="25000"/>
                  </a:prstClr>
                </a:solidFill>
              </a:rPr>
              <a:t>Verlies beroepsmogelijkheid voor het ‘betrokken publiek’ bij gebrek aan gemotiveerd standpunt, opmerking of bezwaar tijdens openbaar onderzoek</a:t>
            </a:r>
          </a:p>
          <a:p>
            <a:pPr lvl="3"/>
            <a:r>
              <a:rPr lang="nl-BE" sz="1600" dirty="0">
                <a:solidFill>
                  <a:prstClr val="black">
                    <a:lumMod val="75000"/>
                    <a:lumOff val="25000"/>
                  </a:prstClr>
                </a:solidFill>
              </a:rPr>
              <a:t>Geen verlies beroepsmogelijkheid indien</a:t>
            </a:r>
          </a:p>
          <a:p>
            <a:pPr lvl="4"/>
            <a:r>
              <a:rPr lang="nl-BE" sz="1400" dirty="0">
                <a:solidFill>
                  <a:prstClr val="black"/>
                </a:solidFill>
              </a:rPr>
              <a:t>Oorzaak beroep is wijziging vergunningsaanvraag, aangebracht na het openbaar onderzoek</a:t>
            </a:r>
          </a:p>
          <a:p>
            <a:pPr lvl="4"/>
            <a:r>
              <a:rPr lang="nl-BE" sz="1400" dirty="0">
                <a:solidFill>
                  <a:prstClr val="black"/>
                </a:solidFill>
              </a:rPr>
              <a:t>Beroep ingevolge vergunningsvoorwaarde</a:t>
            </a:r>
          </a:p>
          <a:p>
            <a:pPr lvl="4"/>
            <a:r>
              <a:rPr lang="nl-BE" sz="1400" dirty="0">
                <a:solidFill>
                  <a:prstClr val="black"/>
                </a:solidFill>
              </a:rPr>
              <a:t>Overmacht – specifieke omstandigheden die maken dat het onmogelijk was om een bezwaar in te dienen</a:t>
            </a:r>
          </a:p>
          <a:p>
            <a:pPr lvl="1" algn="just"/>
            <a:endParaRPr lang="nl-BE" dirty="0"/>
          </a:p>
          <a:p>
            <a:pPr lvl="2" algn="just"/>
            <a:endParaRPr lang="nl-BE" dirty="0"/>
          </a:p>
          <a:p>
            <a:pPr lvl="2" algn="just"/>
            <a:endParaRPr lang="nl-BE" dirty="0"/>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37</a:t>
            </a:fld>
            <a:endParaRPr lang="nl-BE" dirty="0"/>
          </a:p>
        </p:txBody>
      </p:sp>
    </p:spTree>
    <p:extLst>
      <p:ext uri="{BB962C8B-B14F-4D97-AF65-F5344CB8AC3E}">
        <p14:creationId xmlns:p14="http://schemas.microsoft.com/office/powerpoint/2010/main" val="252085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124744"/>
            <a:ext cx="8229600" cy="5001419"/>
          </a:xfrm>
        </p:spPr>
        <p:txBody>
          <a:bodyPr>
            <a:normAutofit/>
          </a:bodyPr>
          <a:lstStyle/>
          <a:p>
            <a:pPr marL="514350" indent="-514350">
              <a:buFont typeface="+mj-lt"/>
              <a:buAutoNum type="romanUcPeriod" startAt="3"/>
            </a:pPr>
            <a:r>
              <a:rPr lang="nl-BE" dirty="0"/>
              <a:t>Wijzigingen Omgevingstrein </a:t>
            </a:r>
          </a:p>
          <a:p>
            <a:pPr marL="628650" lvl="1" indent="-228600">
              <a:lnSpc>
                <a:spcPct val="90000"/>
              </a:lnSpc>
              <a:spcBef>
                <a:spcPts val="1000"/>
              </a:spcBef>
              <a:buFont typeface="Arial" panose="020B0604020202020204" pitchFamily="34" charset="0"/>
              <a:buChar char="•"/>
              <a:defRPr/>
            </a:pPr>
            <a:r>
              <a:rPr lang="nl-BE" altLang="nl-BE" sz="2000" dirty="0">
                <a:solidFill>
                  <a:prstClr val="black"/>
                </a:solidFill>
              </a:rPr>
              <a:t>V</a:t>
            </a:r>
            <a:r>
              <a:rPr lang="nl-BE" altLang="nl-BE" sz="2000" b="0" dirty="0">
                <a:solidFill>
                  <a:prstClr val="black"/>
                </a:solidFill>
              </a:rPr>
              <a:t>ereenvoudiging van de herzienings- en opheffingsprocedure van verkavelingen op initiatief van de gemeente en op verzoek van de eigenaar(s) </a:t>
            </a:r>
          </a:p>
          <a:p>
            <a:pPr marL="1028700" lvl="2">
              <a:lnSpc>
                <a:spcPct val="90000"/>
              </a:lnSpc>
              <a:spcBef>
                <a:spcPts val="1000"/>
              </a:spcBef>
              <a:buFont typeface="Arial" panose="020B0604020202020204" pitchFamily="34" charset="0"/>
              <a:buChar char="•"/>
              <a:defRPr/>
            </a:pPr>
            <a:r>
              <a:rPr lang="nl-BE" sz="1800" dirty="0"/>
              <a:t>Geen aparte kennisgeving meer vereist maar gemeente zal actieve rol vervullen in procedure.</a:t>
            </a:r>
          </a:p>
          <a:p>
            <a:pPr marL="1485900" lvl="3">
              <a:lnSpc>
                <a:spcPct val="90000"/>
              </a:lnSpc>
              <a:spcBef>
                <a:spcPts val="1000"/>
              </a:spcBef>
              <a:buFont typeface="Arial" panose="020B0604020202020204" pitchFamily="34" charset="0"/>
              <a:buChar char="•"/>
              <a:defRPr/>
            </a:pPr>
            <a:r>
              <a:rPr lang="nl-BE" sz="1600" dirty="0"/>
              <a:t>Bij herziening of opheffing door gemeente – geen aanplakking en aparte kennisgeving meer maar steeds openbaar onderzoek met kennisgeving</a:t>
            </a:r>
          </a:p>
          <a:p>
            <a:pPr marL="1485900" lvl="3">
              <a:lnSpc>
                <a:spcPct val="90000"/>
              </a:lnSpc>
              <a:spcBef>
                <a:spcPts val="1000"/>
              </a:spcBef>
              <a:buFont typeface="Arial" panose="020B0604020202020204" pitchFamily="34" charset="0"/>
              <a:buChar char="•"/>
              <a:defRPr/>
            </a:pPr>
            <a:r>
              <a:rPr lang="nl-BE" sz="1600" dirty="0"/>
              <a:t>Bij wijziging op verzoek van eigenaars – kennisgeving gebeurt door de gemeente (al dan niet gekoppeld aan openbaar onderzoek) en het bezwaar tegen de wijziging kan ingediend worden tijdens openbaar onderzoek of binnen 30d na kennisgeving als geen openbaar onderzoek is vereist. </a:t>
            </a:r>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38</a:t>
            </a:fld>
            <a:endParaRPr lang="nl-BE" dirty="0"/>
          </a:p>
        </p:txBody>
      </p:sp>
    </p:spTree>
    <p:extLst>
      <p:ext uri="{BB962C8B-B14F-4D97-AF65-F5344CB8AC3E}">
        <p14:creationId xmlns:p14="http://schemas.microsoft.com/office/powerpoint/2010/main" val="2185918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46856" y="1052736"/>
            <a:ext cx="8229600" cy="5544616"/>
          </a:xfrm>
        </p:spPr>
        <p:txBody>
          <a:bodyPr>
            <a:normAutofit/>
          </a:bodyPr>
          <a:lstStyle/>
          <a:p>
            <a:pPr marL="514350" indent="-514350">
              <a:buFont typeface="+mj-lt"/>
              <a:buAutoNum type="romanUcPeriod" startAt="3"/>
            </a:pPr>
            <a:r>
              <a:rPr lang="nl-BE" sz="2800" dirty="0"/>
              <a:t>Wijzigingen Omgevingstrein </a:t>
            </a:r>
          </a:p>
          <a:p>
            <a:pPr marL="628650" lvl="1" indent="-228600">
              <a:lnSpc>
                <a:spcPct val="90000"/>
              </a:lnSpc>
              <a:spcBef>
                <a:spcPts val="1000"/>
              </a:spcBef>
              <a:buFont typeface="Arial" panose="020B0604020202020204" pitchFamily="34" charset="0"/>
              <a:buChar char="•"/>
              <a:defRPr/>
            </a:pPr>
            <a:r>
              <a:rPr lang="nl-BE" altLang="nl-BE" sz="2000" b="0" dirty="0">
                <a:solidFill>
                  <a:prstClr val="black"/>
                </a:solidFill>
              </a:rPr>
              <a:t>Verval Omgevingsvergunning voor uitvoeren stedenbouwkundige handelingen</a:t>
            </a:r>
          </a:p>
          <a:p>
            <a:pPr lvl="2">
              <a:lnSpc>
                <a:spcPct val="90000"/>
              </a:lnSpc>
              <a:spcBef>
                <a:spcPts val="500"/>
              </a:spcBef>
              <a:buFont typeface="Arial" panose="020B0604020202020204" pitchFamily="34" charset="0"/>
              <a:buChar char="•"/>
              <a:defRPr/>
            </a:pPr>
            <a:r>
              <a:rPr lang="nl-BE" altLang="nl-BE" sz="1600" dirty="0">
                <a:solidFill>
                  <a:prstClr val="black">
                    <a:lumMod val="75000"/>
                    <a:lumOff val="25000"/>
                  </a:prstClr>
                </a:solidFill>
              </a:rPr>
              <a:t>Als de verwezenlijking van de vergunde stedenbouwkundige handelingen niet start binnen de 2 jaar na het verlenen van de definitieve OVG</a:t>
            </a:r>
          </a:p>
          <a:p>
            <a:pPr lvl="2">
              <a:lnSpc>
                <a:spcPct val="90000"/>
              </a:lnSpc>
              <a:spcBef>
                <a:spcPts val="500"/>
              </a:spcBef>
              <a:buFont typeface="Arial" panose="020B0604020202020204" pitchFamily="34" charset="0"/>
              <a:buChar char="•"/>
              <a:defRPr/>
            </a:pPr>
            <a:r>
              <a:rPr lang="nl-BE" altLang="nl-BE" sz="1600" dirty="0">
                <a:solidFill>
                  <a:prstClr val="black">
                    <a:lumMod val="75000"/>
                    <a:lumOff val="25000"/>
                  </a:prstClr>
                </a:solidFill>
              </a:rPr>
              <a:t>Als het uitvoeren van de vergunde stedenbouwkundige handelingen meer dan 3 opeenvolgende jaren worden onderbroken</a:t>
            </a:r>
          </a:p>
          <a:p>
            <a:pPr lvl="2">
              <a:lnSpc>
                <a:spcPct val="90000"/>
              </a:lnSpc>
              <a:spcBef>
                <a:spcPts val="500"/>
              </a:spcBef>
              <a:buFont typeface="Arial" panose="020B0604020202020204" pitchFamily="34" charset="0"/>
              <a:buChar char="•"/>
              <a:defRPr/>
            </a:pPr>
            <a:r>
              <a:rPr lang="nl-BE" altLang="nl-BE" sz="1600" dirty="0">
                <a:solidFill>
                  <a:prstClr val="black">
                    <a:lumMod val="75000"/>
                    <a:lumOff val="25000"/>
                  </a:prstClr>
                </a:solidFill>
              </a:rPr>
              <a:t>Als de vergunde gebouwen niet winddicht zijn binnen 5 jaar na aanvang van de vergunde handelingen</a:t>
            </a:r>
          </a:p>
          <a:p>
            <a:pPr lvl="2">
              <a:lnSpc>
                <a:spcPct val="90000"/>
              </a:lnSpc>
              <a:spcBef>
                <a:spcPts val="500"/>
              </a:spcBef>
              <a:buFont typeface="Arial" panose="020B0604020202020204" pitchFamily="34" charset="0"/>
              <a:buChar char="•"/>
              <a:defRPr/>
            </a:pPr>
            <a:r>
              <a:rPr lang="nl-BE" altLang="nl-BE" sz="1600" dirty="0">
                <a:solidFill>
                  <a:prstClr val="black">
                    <a:lumMod val="75000"/>
                    <a:lumOff val="25000"/>
                  </a:prstClr>
                </a:solidFill>
              </a:rPr>
              <a:t>MAAR – Omgevingstrein - </a:t>
            </a:r>
            <a:r>
              <a:rPr lang="nl-BE" sz="1600" dirty="0"/>
              <a:t>De vervaltermijn kan verlengd worden met 2 jaar als men kan aantonen dat de niet-verwezenlijking het gevolg is van een vreemde oorzaak die hem niet kan worden toegerekend. Hiertoe moet specifieke procedure worden doorlopen waarbij de overheid uiteindelijk beslist. </a:t>
            </a:r>
          </a:p>
          <a:p>
            <a:pPr marL="914400" lvl="2" indent="0" algn="just">
              <a:buNone/>
            </a:pPr>
            <a:endParaRPr lang="nl-BE" dirty="0"/>
          </a:p>
          <a:p>
            <a:pPr marL="914400" lvl="2" indent="0" algn="just">
              <a:buNone/>
            </a:pPr>
            <a:endParaRPr lang="nl-BE" dirty="0"/>
          </a:p>
          <a:p>
            <a:pPr lvl="2" algn="just"/>
            <a:endParaRPr lang="nl-BE" dirty="0"/>
          </a:p>
          <a:p>
            <a:pPr lvl="1" algn="just"/>
            <a:endParaRPr lang="nl-BE" dirty="0"/>
          </a:p>
          <a:p>
            <a:pPr marL="457200" lvl="1" indent="0" algn="just">
              <a:buNone/>
            </a:pPr>
            <a:endParaRPr lang="nl-BE" dirty="0"/>
          </a:p>
          <a:p>
            <a:pPr lvl="2" algn="just"/>
            <a:endParaRPr lang="nl-BE" dirty="0"/>
          </a:p>
          <a:p>
            <a:pPr lvl="1"/>
            <a:endParaRPr lang="nl-BE" sz="800" dirty="0">
              <a:solidFill>
                <a:schemeClr val="tx1"/>
              </a:solidFill>
            </a:endParaRPr>
          </a:p>
          <a:p>
            <a:pPr lvl="1"/>
            <a:endParaRPr lang="nl-BE" sz="1600" dirty="0">
              <a:solidFill>
                <a:schemeClr val="tx1"/>
              </a:solidFill>
            </a:endParaRPr>
          </a:p>
          <a:p>
            <a:pPr marL="914400" lvl="2" indent="0">
              <a:buNone/>
            </a:pPr>
            <a:endParaRPr lang="nl-BE" sz="1200" dirty="0">
              <a:solidFill>
                <a:schemeClr val="tx1"/>
              </a:solidFill>
            </a:endParaRPr>
          </a:p>
          <a:p>
            <a:pPr lvl="2"/>
            <a:endParaRPr lang="nl-BE" sz="1200" dirty="0">
              <a:solidFill>
                <a:schemeClr val="tx1"/>
              </a:solidFill>
            </a:endParaRPr>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pPr/>
              <a:t>39</a:t>
            </a:fld>
            <a:endParaRPr lang="nl-BE" dirty="0"/>
          </a:p>
        </p:txBody>
      </p:sp>
    </p:spTree>
    <p:extLst>
      <p:ext uri="{BB962C8B-B14F-4D97-AF65-F5344CB8AC3E}">
        <p14:creationId xmlns:p14="http://schemas.microsoft.com/office/powerpoint/2010/main" val="37588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268760"/>
            <a:ext cx="8229600" cy="5112568"/>
          </a:xfrm>
        </p:spPr>
        <p:txBody>
          <a:bodyPr>
            <a:normAutofit fontScale="62500" lnSpcReduction="20000"/>
          </a:bodyPr>
          <a:lstStyle/>
          <a:p>
            <a:pPr marL="514350" indent="-514350">
              <a:buFont typeface="+mj-lt"/>
              <a:buAutoNum type="romanUcPeriod"/>
            </a:pPr>
            <a:r>
              <a:rPr lang="nl-BE" sz="4000" dirty="0"/>
              <a:t>Inleiding </a:t>
            </a:r>
          </a:p>
          <a:p>
            <a:pPr marL="457200" lvl="1" indent="0">
              <a:buNone/>
            </a:pPr>
            <a:endParaRPr lang="nl-BE" sz="2900" dirty="0"/>
          </a:p>
          <a:p>
            <a:pPr lvl="1"/>
            <a:r>
              <a:rPr lang="nl-BE" sz="2900" dirty="0"/>
              <a:t>De regelgeving met betrekking tot de ruimtelijke ordening wordt voornamelijk bepaald door twee </a:t>
            </a:r>
            <a:r>
              <a:rPr lang="nl-BE" sz="2900" b="1" dirty="0"/>
              <a:t>basisdecreten</a:t>
            </a:r>
            <a:r>
              <a:rPr lang="nl-BE" sz="2900" dirty="0"/>
              <a:t>:</a:t>
            </a:r>
          </a:p>
          <a:p>
            <a:pPr lvl="2"/>
            <a:r>
              <a:rPr lang="nl-BE" sz="2500" dirty="0"/>
              <a:t>De Vlaamse Codex Ruimtelijke Ordening (VCRO) en haar uitvoeringsbesluiten -  </a:t>
            </a:r>
            <a:r>
              <a:rPr lang="nl-BE" sz="2500" dirty="0">
                <a:hlinkClick r:id="rId3"/>
              </a:rPr>
              <a:t>www.ruimtelijkeordening.be</a:t>
            </a:r>
            <a:endParaRPr lang="nl-BE" sz="2500" dirty="0"/>
          </a:p>
          <a:p>
            <a:pPr lvl="2"/>
            <a:r>
              <a:rPr lang="nl-BE" sz="2500" dirty="0"/>
              <a:t>Het Omgevingsvergunningsdecreet (OVD) en haar uitvoeringsbesluiten  - </a:t>
            </a:r>
            <a:r>
              <a:rPr lang="nl-BE" sz="2500" dirty="0">
                <a:hlinkClick r:id="rId4"/>
              </a:rPr>
              <a:t>www.omgevingsloket.be</a:t>
            </a:r>
            <a:r>
              <a:rPr lang="nl-BE" sz="2500" dirty="0"/>
              <a:t> - vergunningsprocedures </a:t>
            </a:r>
          </a:p>
          <a:p>
            <a:pPr lvl="1"/>
            <a:r>
              <a:rPr lang="nl-BE" sz="2900" dirty="0"/>
              <a:t>Daarnaast is er ook de zogenaamde </a:t>
            </a:r>
            <a:r>
              <a:rPr lang="nl-BE" sz="2900" b="1" dirty="0"/>
              <a:t>sectorwetgeving</a:t>
            </a:r>
            <a:r>
              <a:rPr lang="nl-BE" sz="2900" dirty="0"/>
              <a:t> die met de ruimtelijke ordening in relatie staat (Veldwetboek, Bosdecreet, Natuurbehoudsdecreet, Grond- en Pandendecreet, Erfgoeddecreet, Buurtwegen, Rooilijnen, …)</a:t>
            </a:r>
          </a:p>
          <a:p>
            <a:pPr lvl="1"/>
            <a:r>
              <a:rPr lang="nl-BE" sz="2900" b="1" dirty="0"/>
              <a:t>Codextrein</a:t>
            </a:r>
            <a:r>
              <a:rPr lang="nl-BE" sz="2900" dirty="0"/>
              <a:t> = decreet van 8 december 2017 houdende wijziging van diverse bepalingen inzake ruimtelijke ordening, milieu en omgeving (</a:t>
            </a:r>
            <a:r>
              <a:rPr lang="nl-BE" sz="2900" i="1" dirty="0"/>
              <a:t>BS</a:t>
            </a:r>
            <a:r>
              <a:rPr lang="nl-BE" sz="2900" dirty="0"/>
              <a:t> 20 december 2017) </a:t>
            </a:r>
          </a:p>
          <a:p>
            <a:pPr lvl="2"/>
            <a:r>
              <a:rPr lang="nl-BE" sz="2500" dirty="0"/>
              <a:t>Lange parlementaire weg </a:t>
            </a:r>
          </a:p>
          <a:p>
            <a:pPr lvl="3"/>
            <a:r>
              <a:rPr lang="nl-BE" sz="2300" dirty="0"/>
              <a:t>Voorontwerp goedgekeurd op 15 juli 2016</a:t>
            </a:r>
          </a:p>
          <a:p>
            <a:pPr lvl="3"/>
            <a:r>
              <a:rPr lang="nl-BE" sz="2300" dirty="0"/>
              <a:t>Ontwerp ingediend in het Vlaams Parlement op 4 mei 2017</a:t>
            </a:r>
          </a:p>
          <a:p>
            <a:pPr lvl="3"/>
            <a:r>
              <a:rPr lang="nl-BE" sz="2300" dirty="0"/>
              <a:t>Verschillende amendementen</a:t>
            </a:r>
          </a:p>
          <a:p>
            <a:pPr lvl="2"/>
            <a:r>
              <a:rPr lang="nl-BE" sz="2500" dirty="0"/>
              <a:t>Bevat wijzigingen aan voornamelijk VCRO (Codextrein) en OVD (Omgevingstrein)</a:t>
            </a:r>
          </a:p>
          <a:p>
            <a:pPr lvl="1"/>
            <a:r>
              <a:rPr lang="nl-BE" sz="2900" dirty="0"/>
              <a:t>Presentatie bevat overzicht van de belangrijkste wijzigingen aan de VCRO (Codextrein) en het OVD (Omgevingstrein) </a:t>
            </a:r>
          </a:p>
          <a:p>
            <a:pPr lvl="1"/>
            <a:endParaRPr lang="nl-BE" sz="2900"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solidFill>
                  <a:schemeClr val="tx1"/>
                </a:solidFill>
              </a:rPr>
              <a:t>4</a:t>
            </a:fld>
            <a:endParaRPr lang="nl-BE" dirty="0">
              <a:solidFill>
                <a:schemeClr val="tx1"/>
              </a:solidFill>
            </a:endParaRPr>
          </a:p>
        </p:txBody>
      </p:sp>
    </p:spTree>
    <p:extLst>
      <p:ext uri="{BB962C8B-B14F-4D97-AF65-F5344CB8AC3E}">
        <p14:creationId xmlns:p14="http://schemas.microsoft.com/office/powerpoint/2010/main" val="3822626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nl-BE" sz="2800" dirty="0">
                <a:latin typeface="+mj-lt"/>
              </a:rPr>
              <a:t>Dank voor uw aandacht </a:t>
            </a:r>
            <a:br>
              <a:rPr lang="nl-BE" sz="2800" dirty="0">
                <a:latin typeface="+mj-lt"/>
              </a:rPr>
            </a:br>
            <a:br>
              <a:rPr lang="nl-BE" sz="2800" dirty="0">
                <a:latin typeface="+mj-lt"/>
              </a:rPr>
            </a:br>
            <a:endParaRPr lang="nl-BE" sz="2800" dirty="0">
              <a:latin typeface="+mj-lt"/>
            </a:endParaRPr>
          </a:p>
        </p:txBody>
      </p:sp>
      <p:sp>
        <p:nvSpPr>
          <p:cNvPr id="4" name="Tijdelijke aanduiding voor tekst 3"/>
          <p:cNvSpPr>
            <a:spLocks noGrp="1"/>
          </p:cNvSpPr>
          <p:nvPr>
            <p:ph type="body" sz="quarter" idx="10"/>
          </p:nvPr>
        </p:nvSpPr>
        <p:spPr>
          <a:xfrm>
            <a:off x="3851995" y="3428998"/>
            <a:ext cx="2304330" cy="2879725"/>
          </a:xfrm>
        </p:spPr>
        <p:txBody>
          <a:bodyPr/>
          <a:lstStyle/>
          <a:p>
            <a:pPr lvl="0"/>
            <a:r>
              <a:rPr lang="nl-BE" dirty="0"/>
              <a:t>Joris Geens</a:t>
            </a:r>
          </a:p>
          <a:p>
            <a:pPr lvl="0"/>
            <a:r>
              <a:rPr lang="nl-BE" dirty="0"/>
              <a:t> </a:t>
            </a:r>
          </a:p>
          <a:p>
            <a:pPr lvl="0"/>
            <a:endParaRPr lang="nl-BE" dirty="0"/>
          </a:p>
        </p:txBody>
      </p:sp>
      <p:sp>
        <p:nvSpPr>
          <p:cNvPr id="14" name="Tijdelijke aanduiding voor tekst 13"/>
          <p:cNvSpPr>
            <a:spLocks noGrp="1"/>
          </p:cNvSpPr>
          <p:nvPr>
            <p:ph type="body" sz="quarter" idx="11"/>
          </p:nvPr>
        </p:nvSpPr>
        <p:spPr/>
        <p:txBody>
          <a:bodyPr/>
          <a:lstStyle/>
          <a:p>
            <a:pPr marL="0" lvl="1" defTabSz="180000"/>
            <a:r>
              <a:rPr lang="nl-BE" b="1" dirty="0"/>
              <a:t>GSJ Advocaten</a:t>
            </a:r>
          </a:p>
          <a:p>
            <a:pPr marL="0" lvl="1" defTabSz="180000"/>
            <a:r>
              <a:rPr lang="nl-BE" dirty="0"/>
              <a:t>Mechelsesteenweg 27</a:t>
            </a:r>
          </a:p>
          <a:p>
            <a:pPr marL="0" lvl="1" defTabSz="180000"/>
            <a:r>
              <a:rPr lang="nl-BE" dirty="0"/>
              <a:t>2018 Antwerpen</a:t>
            </a:r>
          </a:p>
          <a:p>
            <a:pPr marL="0" lvl="1" defTabSz="180000"/>
            <a:r>
              <a:rPr lang="nl-BE" dirty="0"/>
              <a:t>T	+32 3 232 50 60</a:t>
            </a:r>
          </a:p>
          <a:p>
            <a:pPr marL="0" lvl="1" defTabSz="180000"/>
            <a:r>
              <a:rPr lang="nl-BE" dirty="0"/>
              <a:t>F	+32 3 232 30 50</a:t>
            </a:r>
          </a:p>
          <a:p>
            <a:pPr marL="0" lvl="1" defTabSz="180000"/>
            <a:r>
              <a:rPr lang="nl-BE" dirty="0"/>
              <a:t>E	jg@gsj.be</a:t>
            </a:r>
          </a:p>
          <a:p>
            <a:pPr marL="0" lvl="1" defTabSz="180000"/>
            <a:r>
              <a:rPr lang="nl-BE" dirty="0"/>
              <a:t>   </a:t>
            </a:r>
          </a:p>
          <a:p>
            <a:endParaRPr lang="nl-BE" dirty="0"/>
          </a:p>
          <a:p>
            <a:endParaRPr lang="nl-BE" dirty="0"/>
          </a:p>
        </p:txBody>
      </p:sp>
      <p:sp>
        <p:nvSpPr>
          <p:cNvPr id="3" name="Tijdelijke aanduiding voor dianummer 2"/>
          <p:cNvSpPr>
            <a:spLocks noGrp="1"/>
          </p:cNvSpPr>
          <p:nvPr>
            <p:ph type="sldNum" sz="quarter" idx="4294967295"/>
          </p:nvPr>
        </p:nvSpPr>
        <p:spPr>
          <a:xfrm>
            <a:off x="7010400" y="6489700"/>
            <a:ext cx="2133600" cy="365125"/>
          </a:xfrm>
          <a:prstGeom prst="rect">
            <a:avLst/>
          </a:prstGeom>
        </p:spPr>
        <p:txBody>
          <a:bodyPr/>
          <a:lstStyle/>
          <a:p>
            <a:fld id="{30EC5EF0-EB53-4129-9965-E5E97D9D5CB5}" type="slidenum">
              <a:rPr lang="nl-BE" smtClean="0"/>
              <a:pPr/>
              <a:t>40</a:t>
            </a:fld>
            <a:endParaRPr lang="nl-BE" dirty="0"/>
          </a:p>
        </p:txBody>
      </p:sp>
    </p:spTree>
    <p:extLst>
      <p:ext uri="{BB962C8B-B14F-4D97-AF65-F5344CB8AC3E}">
        <p14:creationId xmlns:p14="http://schemas.microsoft.com/office/powerpoint/2010/main" val="34999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98283"/>
            <a:ext cx="5472608" cy="368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5"/>
          <p:cNvSpPr>
            <a:spLocks noGrp="1"/>
          </p:cNvSpPr>
          <p:nvPr>
            <p:ph idx="1"/>
          </p:nvPr>
        </p:nvSpPr>
        <p:spPr>
          <a:xfrm>
            <a:off x="395536" y="980728"/>
            <a:ext cx="8229600" cy="4857403"/>
          </a:xfrm>
        </p:spPr>
        <p:txBody>
          <a:bodyPr>
            <a:normAutofit/>
          </a:bodyPr>
          <a:lstStyle/>
          <a:p>
            <a:pPr marL="514350" indent="-514350">
              <a:buFont typeface="+mj-lt"/>
              <a:buAutoNum type="romanUcPeriod"/>
            </a:pPr>
            <a:r>
              <a:rPr lang="nl-BE" dirty="0"/>
              <a:t>Inleiding – Waarom een Codextrein?</a:t>
            </a:r>
          </a:p>
          <a:p>
            <a:pPr lvl="1"/>
            <a:r>
              <a:rPr lang="nl-BE" sz="2000" dirty="0"/>
              <a:t>Aanleiding – we nemen te veel van onze schaarse ruimte in en doen dit versnipperd</a:t>
            </a:r>
          </a:p>
          <a:p>
            <a:pPr lvl="2"/>
            <a:r>
              <a:rPr lang="nl-BE" sz="1800" dirty="0"/>
              <a:t>Ruimtebeslag = de ruimte die is ingenomen door onze nederzettingen (huisvesting, industrie, handel, recreatie,…)  </a:t>
            </a:r>
          </a:p>
          <a:p>
            <a:pPr lvl="8"/>
            <a:r>
              <a:rPr lang="nl-BE" sz="1600" dirty="0"/>
              <a:t>Is ruimer dan louter verharding</a:t>
            </a:r>
          </a:p>
          <a:p>
            <a:pPr lvl="8"/>
            <a:r>
              <a:rPr lang="nl-BE" sz="1600" dirty="0"/>
              <a:t>33% ingenomen door nederzettingen (2013) en 14% verhard (2013)</a:t>
            </a:r>
          </a:p>
          <a:p>
            <a:pPr lvl="8"/>
            <a:r>
              <a:rPr lang="nl-BE" sz="1600" dirty="0"/>
              <a:t>6 ha/dag bijkomend ruimtebeslag </a:t>
            </a:r>
          </a:p>
          <a:p>
            <a:pPr lvl="3"/>
            <a:endParaRPr lang="nl-BE" sz="2300" dirty="0"/>
          </a:p>
          <a:p>
            <a:pPr lvl="3"/>
            <a:endParaRPr lang="nl-BE" sz="2300" dirty="0"/>
          </a:p>
          <a:p>
            <a:pPr lvl="3"/>
            <a:endParaRPr lang="nl-BE" sz="2300" dirty="0"/>
          </a:p>
          <a:p>
            <a:pPr marL="1371600" lvl="3" indent="0">
              <a:buNone/>
            </a:pPr>
            <a:endParaRPr lang="nl-BE" sz="2300" dirty="0"/>
          </a:p>
          <a:p>
            <a:pPr marL="457200" lvl="1" indent="0">
              <a:buNone/>
            </a:pPr>
            <a:endParaRPr lang="nl-BE" sz="2500"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solidFill>
                  <a:schemeClr val="tx1"/>
                </a:solidFill>
              </a:rPr>
              <a:t>5</a:t>
            </a:fld>
            <a:endParaRPr lang="nl-BE" dirty="0">
              <a:solidFill>
                <a:schemeClr val="tx1"/>
              </a:solidFill>
            </a:endParaRPr>
          </a:p>
        </p:txBody>
      </p:sp>
    </p:spTree>
    <p:extLst>
      <p:ext uri="{BB962C8B-B14F-4D97-AF65-F5344CB8AC3E}">
        <p14:creationId xmlns:p14="http://schemas.microsoft.com/office/powerpoint/2010/main" val="390005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p:cNvPicPr>
          <p:nvPr/>
        </p:nvPicPr>
        <p:blipFill rotWithShape="1">
          <a:blip r:embed="rId3" cstate="print">
            <a:extLst>
              <a:ext uri="{28A0092B-C50C-407E-A947-70E740481C1C}">
                <a14:useLocalDpi xmlns:a14="http://schemas.microsoft.com/office/drawing/2010/main" val="0"/>
              </a:ext>
            </a:extLst>
          </a:blip>
          <a:srcRect l="1334" t="2602" r="2776" b="35359"/>
          <a:stretch/>
        </p:blipFill>
        <p:spPr bwMode="auto">
          <a:xfrm>
            <a:off x="457200" y="3318445"/>
            <a:ext cx="8136102" cy="3354107"/>
          </a:xfrm>
          <a:prstGeom prst="rect">
            <a:avLst/>
          </a:prstGeom>
          <a:noFill/>
          <a:ln w="9525">
            <a:noFill/>
            <a:miter lim="800000"/>
            <a:headEnd/>
            <a:tailEnd/>
          </a:ln>
        </p:spPr>
      </p:pic>
      <p:sp>
        <p:nvSpPr>
          <p:cNvPr id="6" name="Tijdelijke aanduiding voor inhoud 5"/>
          <p:cNvSpPr>
            <a:spLocks noGrp="1"/>
          </p:cNvSpPr>
          <p:nvPr>
            <p:ph idx="1"/>
          </p:nvPr>
        </p:nvSpPr>
        <p:spPr>
          <a:xfrm>
            <a:off x="457200" y="1268760"/>
            <a:ext cx="8229600" cy="4857403"/>
          </a:xfrm>
        </p:spPr>
        <p:txBody>
          <a:bodyPr>
            <a:normAutofit/>
          </a:bodyPr>
          <a:lstStyle/>
          <a:p>
            <a:pPr marL="514350" indent="-514350">
              <a:buFont typeface="+mj-lt"/>
              <a:buAutoNum type="romanUcPeriod"/>
            </a:pPr>
            <a:r>
              <a:rPr lang="nl-BE" dirty="0"/>
              <a:t>Inleiding – Waarom een Codextrein?</a:t>
            </a:r>
          </a:p>
          <a:p>
            <a:pPr lvl="1"/>
            <a:r>
              <a:rPr lang="nl-BE" sz="2000" dirty="0"/>
              <a:t>Gevolg </a:t>
            </a:r>
          </a:p>
          <a:p>
            <a:pPr lvl="2"/>
            <a:r>
              <a:rPr lang="nl-BE" sz="1800" dirty="0"/>
              <a:t>Lage dichtheden en te veel spreiding dragen bij aan hoger energieverbruik en CO2-uitstoot, dure publieke dienstverlening, druk op open ruimte, minder ruimte voor beroepslandbouw, slechte mobiliteit …</a:t>
            </a:r>
          </a:p>
          <a:p>
            <a:pPr lvl="2"/>
            <a:r>
              <a:rPr lang="nl-BE" sz="1800" dirty="0"/>
              <a:t>Verharding draagt bij aan kwetsbaarheid voor het klimaat (overstromingen en hittestress) </a:t>
            </a:r>
          </a:p>
          <a:p>
            <a:pPr marL="1371600" lvl="3" indent="0">
              <a:buNone/>
            </a:pPr>
            <a:endParaRPr lang="nl-BE" sz="2300" dirty="0"/>
          </a:p>
          <a:p>
            <a:pPr marL="457200" lvl="1" indent="0">
              <a:buNone/>
            </a:pPr>
            <a:endParaRPr lang="nl-BE" sz="2500"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solidFill>
                  <a:schemeClr val="tx1"/>
                </a:solidFill>
              </a:rPr>
              <a:t>6</a:t>
            </a:fld>
            <a:endParaRPr lang="nl-BE" dirty="0">
              <a:solidFill>
                <a:schemeClr val="tx1"/>
              </a:solidFill>
            </a:endParaRPr>
          </a:p>
        </p:txBody>
      </p:sp>
    </p:spTree>
    <p:extLst>
      <p:ext uri="{BB962C8B-B14F-4D97-AF65-F5344CB8AC3E}">
        <p14:creationId xmlns:p14="http://schemas.microsoft.com/office/powerpoint/2010/main" val="348448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24744"/>
            <a:ext cx="8229600" cy="5256584"/>
          </a:xfrm>
        </p:spPr>
        <p:txBody>
          <a:bodyPr>
            <a:normAutofit fontScale="70000" lnSpcReduction="20000"/>
          </a:bodyPr>
          <a:lstStyle/>
          <a:p>
            <a:pPr marL="514350" indent="-514350">
              <a:buFont typeface="+mj-lt"/>
              <a:buAutoNum type="romanUcPeriod"/>
            </a:pPr>
            <a:r>
              <a:rPr lang="nl-BE" sz="3800" dirty="0"/>
              <a:t>Inleiding – Waarom een Codextrein?</a:t>
            </a:r>
          </a:p>
          <a:p>
            <a:pPr lvl="1"/>
            <a:r>
              <a:rPr lang="nl-BE" sz="2600" u="sng" dirty="0"/>
              <a:t>MAAR</a:t>
            </a:r>
            <a:r>
              <a:rPr lang="nl-BE" sz="2600" dirty="0"/>
              <a:t> demografische uitdagingen zoals vergrijzing, verdunning, en bevolkingstoename (bijkomende woongelegenheden tegen 2020 : + 93000) - druk op open ruimte en onderbenutting van de bebouwde ruimte</a:t>
            </a:r>
          </a:p>
          <a:p>
            <a:pPr lvl="1"/>
            <a:r>
              <a:rPr lang="nl-BE" sz="2600" u="sng" dirty="0"/>
              <a:t>DUS</a:t>
            </a:r>
            <a:r>
              <a:rPr lang="nl-BE" sz="2600" dirty="0"/>
              <a:t> : </a:t>
            </a:r>
          </a:p>
          <a:p>
            <a:pPr lvl="2"/>
            <a:r>
              <a:rPr lang="nl-BE" sz="2500" dirty="0"/>
              <a:t>transformatie van de ruimte door het </a:t>
            </a:r>
            <a:r>
              <a:rPr lang="nl-BE" sz="2500" b="1" dirty="0"/>
              <a:t>ruimtelijk rendement </a:t>
            </a:r>
            <a:r>
              <a:rPr lang="nl-BE" sz="2500" dirty="0"/>
              <a:t>te verhogen</a:t>
            </a:r>
            <a:r>
              <a:rPr lang="nl-BE" sz="2500" b="1" dirty="0"/>
              <a:t> </a:t>
            </a:r>
            <a:r>
              <a:rPr lang="nl-BE" sz="2500" dirty="0"/>
              <a:t>= meer op minder ruimte</a:t>
            </a:r>
          </a:p>
          <a:p>
            <a:pPr lvl="3"/>
            <a:r>
              <a:rPr lang="nl-BE" sz="2300" dirty="0"/>
              <a:t>Hoe? </a:t>
            </a:r>
          </a:p>
          <a:p>
            <a:pPr lvl="4"/>
            <a:r>
              <a:rPr lang="nl-BE" sz="2100" dirty="0"/>
              <a:t>Intensivering, hergebruik, verweving en tijdelijk ruimtegebruik</a:t>
            </a:r>
          </a:p>
          <a:p>
            <a:pPr lvl="4"/>
            <a:r>
              <a:rPr lang="nl-BE" sz="2100" dirty="0"/>
              <a:t>Verdichten met focus op goed gelegen plekken in het ruimtebeslag (= bij voorzieningen en collectieve vervoersknooppunten)</a:t>
            </a:r>
          </a:p>
          <a:p>
            <a:pPr lvl="4"/>
            <a:r>
              <a:rPr lang="nl-BE" sz="2100" dirty="0"/>
              <a:t>Ruimtelijk uitbreiden is de uitzondering</a:t>
            </a:r>
          </a:p>
          <a:p>
            <a:pPr lvl="3"/>
            <a:r>
              <a:rPr lang="nl-BE" sz="2300" dirty="0"/>
              <a:t>Maar nood aan wettelijk en beleidsmatig kader</a:t>
            </a:r>
          </a:p>
          <a:p>
            <a:pPr lvl="4"/>
            <a:r>
              <a:rPr lang="nl-BE" sz="2100" dirty="0"/>
              <a:t>Beleidsplan Ruimte Vlaanderen - in ontwerp</a:t>
            </a:r>
          </a:p>
          <a:p>
            <a:pPr lvl="4"/>
            <a:r>
              <a:rPr lang="nl-BE" sz="2100" dirty="0"/>
              <a:t>Aanpassingen wetgeving RO (</a:t>
            </a:r>
            <a:r>
              <a:rPr lang="nl-BE" sz="2100" b="1" dirty="0"/>
              <a:t>Codextrein</a:t>
            </a:r>
            <a:r>
              <a:rPr lang="nl-BE" sz="2100" dirty="0"/>
              <a:t>)</a:t>
            </a:r>
          </a:p>
          <a:p>
            <a:pPr lvl="4"/>
            <a:r>
              <a:rPr lang="nl-BE" sz="2100" dirty="0"/>
              <a:t>Verankeren bepaalde ruimten (Meest Kwetsbare Waardevolle Bossen (Bosdecreet), watergevoelige open ruimte gebieden (Codextrein), …)</a:t>
            </a:r>
          </a:p>
          <a:p>
            <a:pPr lvl="2"/>
            <a:r>
              <a:rPr lang="nl-BE" sz="2500" dirty="0"/>
              <a:t>Inzetten op efficiënte procedures door toepassing Omgevingsvergunning die ook beperkt gewijzigd werd met de Omgevingstrein</a:t>
            </a:r>
          </a:p>
          <a:p>
            <a:pPr marL="457200" lvl="1" indent="0">
              <a:buNone/>
            </a:pPr>
            <a:endParaRPr lang="nl-BE" sz="2500"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solidFill>
                  <a:schemeClr val="tx1"/>
                </a:solidFill>
              </a:rPr>
              <a:t>7</a:t>
            </a:fld>
            <a:endParaRPr lang="nl-BE" dirty="0">
              <a:solidFill>
                <a:schemeClr val="tx1"/>
              </a:solidFill>
            </a:endParaRPr>
          </a:p>
        </p:txBody>
      </p:sp>
    </p:spTree>
    <p:extLst>
      <p:ext uri="{BB962C8B-B14F-4D97-AF65-F5344CB8AC3E}">
        <p14:creationId xmlns:p14="http://schemas.microsoft.com/office/powerpoint/2010/main" val="140609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1760" y="2276872"/>
            <a:ext cx="4680520" cy="3565040"/>
          </a:xfrm>
        </p:spPr>
        <p:txBody>
          <a:bodyPr/>
          <a:lstStyle/>
          <a:p>
            <a:r>
              <a:rPr lang="nl-BE" sz="2400" dirty="0">
                <a:latin typeface="+mj-lt"/>
              </a:rPr>
              <a:t>Codextrein - wijzigingen aan de Vlaamse Codex Ruimtelijke Ordening (VCRO)   </a:t>
            </a:r>
          </a:p>
        </p:txBody>
      </p:sp>
      <p:sp>
        <p:nvSpPr>
          <p:cNvPr id="3" name="Ondertitel 2"/>
          <p:cNvSpPr>
            <a:spLocks noGrp="1"/>
          </p:cNvSpPr>
          <p:nvPr>
            <p:ph type="subTitle" idx="1"/>
          </p:nvPr>
        </p:nvSpPr>
        <p:spPr/>
        <p:txBody>
          <a:bodyPr/>
          <a:lstStyle/>
          <a:p>
            <a:r>
              <a:rPr lang="nl-BE" dirty="0"/>
              <a:t>II</a:t>
            </a:r>
          </a:p>
        </p:txBody>
      </p:sp>
    </p:spTree>
    <p:extLst>
      <p:ext uri="{BB962C8B-B14F-4D97-AF65-F5344CB8AC3E}">
        <p14:creationId xmlns:p14="http://schemas.microsoft.com/office/powerpoint/2010/main" val="27018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1124744"/>
            <a:ext cx="8229600" cy="5400600"/>
          </a:xfrm>
        </p:spPr>
        <p:txBody>
          <a:bodyPr>
            <a:normAutofit/>
          </a:bodyPr>
          <a:lstStyle/>
          <a:p>
            <a:pPr marL="514350" indent="-514350">
              <a:buFont typeface="+mj-lt"/>
              <a:buAutoNum type="romanUcPeriod" startAt="2"/>
            </a:pPr>
            <a:r>
              <a:rPr lang="nl-BE" dirty="0"/>
              <a:t>Algemeen </a:t>
            </a:r>
          </a:p>
          <a:p>
            <a:pPr lvl="1"/>
            <a:r>
              <a:rPr lang="nl-BE" sz="2000" dirty="0"/>
              <a:t>Ruimtelijke impulsprojecten - </a:t>
            </a:r>
            <a:r>
              <a:rPr lang="nl-BE" sz="2000" i="1" dirty="0">
                <a:solidFill>
                  <a:srgbClr val="F58220"/>
                </a:solidFill>
              </a:rPr>
              <a:t>Art. 1.1.4/1 VCRO</a:t>
            </a:r>
            <a:endParaRPr lang="nl-BE" sz="2000" dirty="0">
              <a:solidFill>
                <a:srgbClr val="F58220"/>
              </a:solidFill>
            </a:endParaRPr>
          </a:p>
          <a:p>
            <a:pPr lvl="2"/>
            <a:r>
              <a:rPr lang="nl-BE" sz="1800" dirty="0"/>
              <a:t>Definitie = ruimtelijke projecten die passen binnen de doelstellingen van ruimtelijke ordening (art. 1.1.4 VCRO) en die aansluiten bij de gevalideerde ruimtelijke beleidsvisie (structuurplanning/beleidsplanning, op alle planniveaus) </a:t>
            </a:r>
          </a:p>
          <a:p>
            <a:pPr lvl="3"/>
            <a:r>
              <a:rPr lang="nl-BE" sz="1600" dirty="0"/>
              <a:t>Uitzondering op het feit dat er op basis van structuurplannen in principe niet vergund kan worden?</a:t>
            </a:r>
          </a:p>
          <a:p>
            <a:pPr lvl="2"/>
            <a:r>
              <a:rPr lang="nl-BE" sz="1800" dirty="0"/>
              <a:t>Doel = verhogen ruimtelijk rendement met verhoging maatschappelijk gebruik (o.a. door efficiënter of hernieuwd ruimtegebruik)</a:t>
            </a:r>
          </a:p>
          <a:p>
            <a:pPr lvl="2"/>
            <a:r>
              <a:rPr lang="nl-BE" sz="1800" dirty="0"/>
              <a:t>Gaan uit van functieverweving, hergebruik of tijdelijk ruimtegebruik en moeten een impuls geen aan nieuwe ruimtelijke realisaties </a:t>
            </a:r>
          </a:p>
          <a:p>
            <a:pPr lvl="2"/>
            <a:r>
              <a:rPr lang="nl-BE" sz="1800" dirty="0"/>
              <a:t>Verdere uitvoering door beslissing van de Vlaamse Regering (die ook subsidies kan voorzien voor deze projecten)</a:t>
            </a:r>
          </a:p>
          <a:p>
            <a:pPr lvl="1"/>
            <a:r>
              <a:rPr lang="nl-BE" sz="2000" dirty="0"/>
              <a:t>Intergemeentelijke commissie voor ruimtelijke ordening – </a:t>
            </a:r>
            <a:r>
              <a:rPr lang="nl-BE" sz="2000" i="1" dirty="0">
                <a:solidFill>
                  <a:schemeClr val="accent6">
                    <a:lumMod val="75000"/>
                  </a:schemeClr>
                </a:solidFill>
              </a:rPr>
              <a:t>art. 1.3.3 §3/1 VCRO</a:t>
            </a:r>
          </a:p>
          <a:p>
            <a:pPr lvl="1"/>
            <a:endParaRPr lang="nl-BE" dirty="0"/>
          </a:p>
          <a:p>
            <a:endParaRPr lang="nl-BE" dirty="0"/>
          </a:p>
        </p:txBody>
      </p:sp>
      <p:sp>
        <p:nvSpPr>
          <p:cNvPr id="7" name="Tijdelijke aanduiding voor dianummer 6"/>
          <p:cNvSpPr>
            <a:spLocks noGrp="1"/>
          </p:cNvSpPr>
          <p:nvPr>
            <p:ph type="sldNum" sz="quarter" idx="12"/>
          </p:nvPr>
        </p:nvSpPr>
        <p:spPr/>
        <p:txBody>
          <a:bodyPr/>
          <a:lstStyle/>
          <a:p>
            <a:fld id="{30EC5EF0-EB53-4129-9965-E5E97D9D5CB5}" type="slidenum">
              <a:rPr lang="nl-BE" smtClean="0"/>
              <a:t>9</a:t>
            </a:fld>
            <a:endParaRPr lang="nl-BE" dirty="0"/>
          </a:p>
        </p:txBody>
      </p:sp>
    </p:spTree>
    <p:extLst>
      <p:ext uri="{BB962C8B-B14F-4D97-AF65-F5344CB8AC3E}">
        <p14:creationId xmlns:p14="http://schemas.microsoft.com/office/powerpoint/2010/main" val="1822535732"/>
      </p:ext>
    </p:extLst>
  </p:cSld>
  <p:clrMapOvr>
    <a:masterClrMapping/>
  </p:clrMapOvr>
</p:sld>
</file>

<file path=ppt/theme/theme1.xml><?xml version="1.0" encoding="utf-8"?>
<a:theme xmlns:a="http://schemas.openxmlformats.org/drawingml/2006/main" name="Titeldi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8220">
            <a:alpha val="9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asisslid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oudstaf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8220">
            <a:alpha val="9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ontac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8220">
            <a:alpha val="9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Hoofdstukpagin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8220">
            <a:alpha val="9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Hoofdstukpagina 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8220">
            <a:alpha val="95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9618</TotalTime>
  <Words>4473</Words>
  <Application>Microsoft Office PowerPoint</Application>
  <PresentationFormat>Diavoorstelling (4:3)</PresentationFormat>
  <Paragraphs>613</Paragraphs>
  <Slides>40</Slides>
  <Notes>40</Notes>
  <HiddenSlides>0</HiddenSlides>
  <MMClips>0</MMClips>
  <ScaleCrop>false</ScaleCrop>
  <HeadingPairs>
    <vt:vector size="6" baseType="variant">
      <vt:variant>
        <vt:lpstr>Gebruikte lettertypen</vt:lpstr>
      </vt:variant>
      <vt:variant>
        <vt:i4>4</vt:i4>
      </vt:variant>
      <vt:variant>
        <vt:lpstr>Thema</vt:lpstr>
      </vt:variant>
      <vt:variant>
        <vt:i4>6</vt:i4>
      </vt:variant>
      <vt:variant>
        <vt:lpstr>Diatitels</vt:lpstr>
      </vt:variant>
      <vt:variant>
        <vt:i4>40</vt:i4>
      </vt:variant>
    </vt:vector>
  </HeadingPairs>
  <TitlesOfParts>
    <vt:vector size="50" baseType="lpstr">
      <vt:lpstr>Arial</vt:lpstr>
      <vt:lpstr>Calibri</vt:lpstr>
      <vt:lpstr>Georgia</vt:lpstr>
      <vt:lpstr>Wingdings</vt:lpstr>
      <vt:lpstr>Titeldia</vt:lpstr>
      <vt:lpstr>Basisslide</vt:lpstr>
      <vt:lpstr>Inhoudstafel</vt:lpstr>
      <vt:lpstr>Contact</vt:lpstr>
      <vt:lpstr>Hoofdstukpagina</vt:lpstr>
      <vt:lpstr>Hoofdstukpagina 2</vt:lpstr>
      <vt:lpstr>  De Codex- en Omgevingstrein  -  Overzicht van de belangrijkste nieuwigheden   </vt:lpstr>
      <vt:lpstr>Inhoud</vt:lpstr>
      <vt:lpstr>Inleiding      </vt:lpstr>
      <vt:lpstr>PowerPoint-presentatie</vt:lpstr>
      <vt:lpstr>PowerPoint-presentatie</vt:lpstr>
      <vt:lpstr>PowerPoint-presentatie</vt:lpstr>
      <vt:lpstr>PowerPoint-presentatie</vt:lpstr>
      <vt:lpstr>Codextrein - wijzigingen aan de Vlaamse Codex Ruimtelijke Ordening (VCRO)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Omgevingsvergunningsdecreet en de Omgevingstrein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voor uw aandacht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Jeroen Migneaux</dc:creator>
  <cp:lastModifiedBy>lisa Ferdinande</cp:lastModifiedBy>
  <cp:revision>429</cp:revision>
  <cp:lastPrinted>2015-11-11T16:59:42Z</cp:lastPrinted>
  <dcterms:created xsi:type="dcterms:W3CDTF">2013-11-14T14:06:37Z</dcterms:created>
  <dcterms:modified xsi:type="dcterms:W3CDTF">2018-03-01T10:59:34Z</dcterms:modified>
</cp:coreProperties>
</file>